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68"/>
  </p:notesMasterIdLst>
  <p:sldIdLst>
    <p:sldId id="274" r:id="rId2"/>
    <p:sldId id="437" r:id="rId3"/>
    <p:sldId id="440" r:id="rId4"/>
    <p:sldId id="441" r:id="rId5"/>
    <p:sldId id="443" r:id="rId6"/>
    <p:sldId id="444" r:id="rId7"/>
    <p:sldId id="445" r:id="rId8"/>
    <p:sldId id="446" r:id="rId9"/>
    <p:sldId id="380" r:id="rId10"/>
    <p:sldId id="447" r:id="rId11"/>
    <p:sldId id="382" r:id="rId12"/>
    <p:sldId id="383" r:id="rId13"/>
    <p:sldId id="384" r:id="rId14"/>
    <p:sldId id="385" r:id="rId15"/>
    <p:sldId id="386" r:id="rId16"/>
    <p:sldId id="387" r:id="rId17"/>
    <p:sldId id="388" r:id="rId18"/>
    <p:sldId id="389" r:id="rId19"/>
    <p:sldId id="451" r:id="rId20"/>
    <p:sldId id="390" r:id="rId21"/>
    <p:sldId id="391" r:id="rId22"/>
    <p:sldId id="392" r:id="rId23"/>
    <p:sldId id="394" r:id="rId24"/>
    <p:sldId id="393" r:id="rId25"/>
    <p:sldId id="396" r:id="rId26"/>
    <p:sldId id="397" r:id="rId27"/>
    <p:sldId id="399" r:id="rId28"/>
    <p:sldId id="402" r:id="rId29"/>
    <p:sldId id="403" r:id="rId30"/>
    <p:sldId id="400" r:id="rId31"/>
    <p:sldId id="404" r:id="rId32"/>
    <p:sldId id="405" r:id="rId33"/>
    <p:sldId id="406" r:id="rId34"/>
    <p:sldId id="401" r:id="rId35"/>
    <p:sldId id="407" r:id="rId36"/>
    <p:sldId id="398" r:id="rId37"/>
    <p:sldId id="408" r:id="rId38"/>
    <p:sldId id="448" r:id="rId39"/>
    <p:sldId id="410" r:id="rId40"/>
    <p:sldId id="411" r:id="rId41"/>
    <p:sldId id="412" r:id="rId42"/>
    <p:sldId id="449" r:id="rId43"/>
    <p:sldId id="413" r:id="rId44"/>
    <p:sldId id="414" r:id="rId45"/>
    <p:sldId id="415" r:id="rId46"/>
    <p:sldId id="486" r:id="rId47"/>
    <p:sldId id="416" r:id="rId48"/>
    <p:sldId id="418" r:id="rId49"/>
    <p:sldId id="419" r:id="rId50"/>
    <p:sldId id="421" r:id="rId51"/>
    <p:sldId id="422" r:id="rId52"/>
    <p:sldId id="423" r:id="rId53"/>
    <p:sldId id="417" r:id="rId54"/>
    <p:sldId id="424" r:id="rId55"/>
    <p:sldId id="426" r:id="rId56"/>
    <p:sldId id="427" r:id="rId57"/>
    <p:sldId id="428" r:id="rId58"/>
    <p:sldId id="429" r:id="rId59"/>
    <p:sldId id="430" r:id="rId60"/>
    <p:sldId id="431" r:id="rId61"/>
    <p:sldId id="433" r:id="rId62"/>
    <p:sldId id="434" r:id="rId63"/>
    <p:sldId id="484" r:id="rId64"/>
    <p:sldId id="485" r:id="rId65"/>
    <p:sldId id="450" r:id="rId66"/>
    <p:sldId id="453" r:id="rId67"/>
  </p:sldIdLst>
  <p:sldSz cx="9144000" cy="6858000" type="screen4x3"/>
  <p:notesSz cx="6858000" cy="9144000"/>
  <p:defaultTextStyle>
    <a:defPPr>
      <a:defRPr lang="en-US"/>
    </a:defPPr>
    <a:lvl1pPr algn="l" rtl="0" eaLnBrk="0" fontAlgn="base" hangingPunct="0">
      <a:spcBef>
        <a:spcPct val="0"/>
      </a:spcBef>
      <a:spcAft>
        <a:spcPct val="0"/>
      </a:spcAft>
      <a:defRPr sz="28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8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8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8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8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8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8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8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8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F8532E-7CEC-43EC-8485-93F7A0FDE537}" v="1" dt="2023-10-27T15:18:09.808"/>
  </p1510:revLst>
</p1510:revInfo>
</file>

<file path=ppt/tableStyles.xml><?xml version="1.0" encoding="utf-8"?>
<a:tblStyleLst xmlns:a="http://schemas.openxmlformats.org/drawingml/2006/main" def="{5C22544A-7EE6-4342-B048-85BDC9FD1C3A}">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Style moyen 3 - Accentuation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16D9F66E-5EB9-4882-86FB-DCBF35E3C3E4}" styleName="Style moyen 4 - Accentuation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Style moyen 4 - Accentuation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Style moyen 4 - Accentuation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13"/>
    <p:restoredTop sz="94753"/>
  </p:normalViewPr>
  <p:slideViewPr>
    <p:cSldViewPr>
      <p:cViewPr>
        <p:scale>
          <a:sx n="50" d="100"/>
          <a:sy n="50" d="100"/>
        </p:scale>
        <p:origin x="1806" y="24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microsoft.com/office/2015/10/relationships/revisionInfo" Target="revisionInfo.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if Muhammad" userId="6b0af2cb-2f76-400b-94d9-178b55ef4f85" providerId="ADAL" clId="{95F8532E-7CEC-43EC-8485-93F7A0FDE537}"/>
    <pc:docChg chg="delSld modSld">
      <pc:chgData name="Asif Muhammad" userId="6b0af2cb-2f76-400b-94d9-178b55ef4f85" providerId="ADAL" clId="{95F8532E-7CEC-43EC-8485-93F7A0FDE537}" dt="2023-10-31T02:25:10.304" v="5"/>
      <pc:docMkLst>
        <pc:docMk/>
      </pc:docMkLst>
      <pc:sldChg chg="modSp mod">
        <pc:chgData name="Asif Muhammad" userId="6b0af2cb-2f76-400b-94d9-178b55ef4f85" providerId="ADAL" clId="{95F8532E-7CEC-43EC-8485-93F7A0FDE537}" dt="2023-10-27T15:19:32.526" v="2" actId="6549"/>
        <pc:sldMkLst>
          <pc:docMk/>
          <pc:sldMk cId="0" sldId="382"/>
        </pc:sldMkLst>
        <pc:spChg chg="mod">
          <ac:chgData name="Asif Muhammad" userId="6b0af2cb-2f76-400b-94d9-178b55ef4f85" providerId="ADAL" clId="{95F8532E-7CEC-43EC-8485-93F7A0FDE537}" dt="2023-10-27T15:19:32.526" v="2" actId="6549"/>
          <ac:spMkLst>
            <pc:docMk/>
            <pc:sldMk cId="0" sldId="382"/>
            <ac:spMk id="28674" creationId="{CC250BBC-4F12-F492-065B-A9561C18B983}"/>
          </ac:spMkLst>
        </pc:spChg>
      </pc:sldChg>
      <pc:sldChg chg="modNotesTx">
        <pc:chgData name="Asif Muhammad" userId="6b0af2cb-2f76-400b-94d9-178b55ef4f85" providerId="ADAL" clId="{95F8532E-7CEC-43EC-8485-93F7A0FDE537}" dt="2023-10-30T09:14:12.220" v="3"/>
        <pc:sldMkLst>
          <pc:docMk/>
          <pc:sldMk cId="0" sldId="383"/>
        </pc:sldMkLst>
      </pc:sldChg>
      <pc:sldChg chg="modNotesTx">
        <pc:chgData name="Asif Muhammad" userId="6b0af2cb-2f76-400b-94d9-178b55ef4f85" providerId="ADAL" clId="{95F8532E-7CEC-43EC-8485-93F7A0FDE537}" dt="2023-10-30T09:31:31.633" v="4"/>
        <pc:sldMkLst>
          <pc:docMk/>
          <pc:sldMk cId="0" sldId="393"/>
        </pc:sldMkLst>
      </pc:sldChg>
      <pc:sldChg chg="del">
        <pc:chgData name="Asif Muhammad" userId="6b0af2cb-2f76-400b-94d9-178b55ef4f85" providerId="ADAL" clId="{95F8532E-7CEC-43EC-8485-93F7A0FDE537}" dt="2023-10-21T16:05:46.203" v="0" actId="47"/>
        <pc:sldMkLst>
          <pc:docMk/>
          <pc:sldMk cId="0" sldId="435"/>
        </pc:sldMkLst>
      </pc:sldChg>
      <pc:sldChg chg="modSp mod">
        <pc:chgData name="Asif Muhammad" userId="6b0af2cb-2f76-400b-94d9-178b55ef4f85" providerId="ADAL" clId="{95F8532E-7CEC-43EC-8485-93F7A0FDE537}" dt="2023-10-31T02:25:10.304" v="5"/>
        <pc:sldMkLst>
          <pc:docMk/>
          <pc:sldMk cId="0" sldId="453"/>
        </pc:sldMkLst>
        <pc:spChg chg="mod">
          <ac:chgData name="Asif Muhammad" userId="6b0af2cb-2f76-400b-94d9-178b55ef4f85" providerId="ADAL" clId="{95F8532E-7CEC-43EC-8485-93F7A0FDE537}" dt="2023-10-31T02:25:10.304" v="5"/>
          <ac:spMkLst>
            <pc:docMk/>
            <pc:sldMk cId="0" sldId="453"/>
            <ac:spMk id="84995" creationId="{E60DB610-3B2C-2194-97C9-D97F5D0BDDFC}"/>
          </ac:spMkLst>
        </pc:spChg>
      </pc:sldChg>
    </pc:docChg>
  </pc:docChgLst>
</pc:chgInfo>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DBC8CBA5-B784-04D0-8CD5-848CCE574AD7}"/>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ea typeface="ＭＳ Ｐゴシック" charset="0"/>
                <a:cs typeface="+mn-cs"/>
              </a:defRPr>
            </a:lvl1pPr>
          </a:lstStyle>
          <a:p>
            <a:pPr>
              <a:defRPr/>
            </a:pPr>
            <a:endParaRPr lang="en-US"/>
          </a:p>
        </p:txBody>
      </p:sp>
      <p:sp>
        <p:nvSpPr>
          <p:cNvPr id="53251" name="Rectangle 3">
            <a:extLst>
              <a:ext uri="{FF2B5EF4-FFF2-40B4-BE49-F238E27FC236}">
                <a16:creationId xmlns:a16="http://schemas.microsoft.com/office/drawing/2014/main" id="{1D1664B8-4832-DE0B-0BE8-0C83401B660C}"/>
              </a:ext>
            </a:extLst>
          </p:cNvPr>
          <p:cNvSpPr>
            <a:spLocks noGrp="1" noChangeArrowheads="1"/>
          </p:cNvSpPr>
          <p:nvPr>
            <p:ph type="dt" idx="1"/>
          </p:nvPr>
        </p:nvSpPr>
        <p:spPr bwMode="auto">
          <a:xfrm>
            <a:off x="3884613"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ea typeface="ＭＳ Ｐゴシック" charset="0"/>
                <a:cs typeface="+mn-cs"/>
              </a:defRPr>
            </a:lvl1pPr>
          </a:lstStyle>
          <a:p>
            <a:pPr>
              <a:defRPr/>
            </a:pPr>
            <a:endParaRPr lang="en-US"/>
          </a:p>
        </p:txBody>
      </p:sp>
      <p:sp>
        <p:nvSpPr>
          <p:cNvPr id="13316" name="Rectangle 4">
            <a:extLst>
              <a:ext uri="{FF2B5EF4-FFF2-40B4-BE49-F238E27FC236}">
                <a16:creationId xmlns:a16="http://schemas.microsoft.com/office/drawing/2014/main" id="{47CB68F2-7FC4-7A51-DD2E-92A8936C83DC}"/>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3" name="Rectangle 5">
            <a:extLst>
              <a:ext uri="{FF2B5EF4-FFF2-40B4-BE49-F238E27FC236}">
                <a16:creationId xmlns:a16="http://schemas.microsoft.com/office/drawing/2014/main" id="{4878D57B-3133-039E-A393-E1EC85093B55}"/>
              </a:ext>
            </a:extLst>
          </p:cNvPr>
          <p:cNvSpPr>
            <a:spLocks noGrp="1" noChangeArrowheads="1"/>
          </p:cNvSpPr>
          <p:nvPr>
            <p:ph type="body" sz="quarter" idx="3"/>
          </p:nvPr>
        </p:nvSpPr>
        <p:spPr bwMode="auto">
          <a:xfrm>
            <a:off x="685800" y="4343400"/>
            <a:ext cx="54864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3254" name="Rectangle 6">
            <a:extLst>
              <a:ext uri="{FF2B5EF4-FFF2-40B4-BE49-F238E27FC236}">
                <a16:creationId xmlns:a16="http://schemas.microsoft.com/office/drawing/2014/main" id="{CFB73C80-5BD3-9408-8497-91FCD2BE6A4C}"/>
              </a:ext>
            </a:extLst>
          </p:cNvPr>
          <p:cNvSpPr>
            <a:spLocks noGrp="1" noChangeArrowheads="1"/>
          </p:cNvSpPr>
          <p:nvPr>
            <p:ph type="ftr" sz="quarter" idx="4"/>
          </p:nvPr>
        </p:nvSpPr>
        <p:spPr bwMode="auto">
          <a:xfrm>
            <a:off x="0"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ea typeface="ＭＳ Ｐゴシック" charset="0"/>
                <a:cs typeface="+mn-cs"/>
              </a:defRPr>
            </a:lvl1pPr>
          </a:lstStyle>
          <a:p>
            <a:pPr>
              <a:defRPr/>
            </a:pPr>
            <a:endParaRPr lang="en-US"/>
          </a:p>
        </p:txBody>
      </p:sp>
      <p:sp>
        <p:nvSpPr>
          <p:cNvPr id="53255" name="Rectangle 7">
            <a:extLst>
              <a:ext uri="{FF2B5EF4-FFF2-40B4-BE49-F238E27FC236}">
                <a16:creationId xmlns:a16="http://schemas.microsoft.com/office/drawing/2014/main" id="{248A71EA-9166-2351-3F5A-D523C7624671}"/>
              </a:ext>
            </a:extLst>
          </p:cNvPr>
          <p:cNvSpPr>
            <a:spLocks noGrp="1" noChangeArrowheads="1"/>
          </p:cNvSpPr>
          <p:nvPr>
            <p:ph type="sldNum" sz="quarter" idx="5"/>
          </p:nvPr>
        </p:nvSpPr>
        <p:spPr bwMode="auto">
          <a:xfrm>
            <a:off x="3884613"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200"/>
            </a:lvl1pPr>
          </a:lstStyle>
          <a:p>
            <a:fld id="{394E8908-5C6C-42C8-B539-B927972074BC}"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7">
            <a:extLst>
              <a:ext uri="{FF2B5EF4-FFF2-40B4-BE49-F238E27FC236}">
                <a16:creationId xmlns:a16="http://schemas.microsoft.com/office/drawing/2014/main" id="{072F1664-3671-164A-D29D-3347AF39233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AF1B8D34-A631-41D9-8D3E-C950778998FB}" type="slidenum">
              <a:rPr lang="en-US" altLang="en-US"/>
              <a:pPr>
                <a:spcBef>
                  <a:spcPct val="0"/>
                </a:spcBef>
              </a:pPr>
              <a:t>1</a:t>
            </a:fld>
            <a:endParaRPr lang="en-US" altLang="en-US"/>
          </a:p>
        </p:txBody>
      </p:sp>
      <p:sp>
        <p:nvSpPr>
          <p:cNvPr id="15362" name="Rectangle 2">
            <a:extLst>
              <a:ext uri="{FF2B5EF4-FFF2-40B4-BE49-F238E27FC236}">
                <a16:creationId xmlns:a16="http://schemas.microsoft.com/office/drawing/2014/main" id="{7B83B58F-8805-C8CC-08CE-D3038F46B5C0}"/>
              </a:ext>
            </a:extLst>
          </p:cNvPr>
          <p:cNvSpPr>
            <a:spLocks noGrp="1" noRot="1" noChangeAspect="1" noChangeArrowheads="1" noTextEdit="1"/>
          </p:cNvSpPr>
          <p:nvPr>
            <p:ph type="sldImg"/>
          </p:nvPr>
        </p:nvSpPr>
        <p:spPr>
          <a:ln/>
        </p:spPr>
      </p:sp>
      <p:sp>
        <p:nvSpPr>
          <p:cNvPr id="73731" name="Rectangle 3">
            <a:extLst>
              <a:ext uri="{FF2B5EF4-FFF2-40B4-BE49-F238E27FC236}">
                <a16:creationId xmlns:a16="http://schemas.microsoft.com/office/drawing/2014/main" id="{1DA517CC-742E-00E4-59E8-337FBD94A3D9}"/>
              </a:ext>
            </a:extLst>
          </p:cNvPr>
          <p:cNvSpPr>
            <a:spLocks noGrp="1" noChangeArrowheads="1"/>
          </p:cNvSpPr>
          <p:nvPr>
            <p:ph type="body" idx="1"/>
          </p:nvPr>
        </p:nvSpPr>
        <p:spPr/>
        <p:txBody>
          <a:bodyPr/>
          <a:lstStyle/>
          <a:p>
            <a:pPr eaLnBrk="1" hangingPunct="1">
              <a:defRPr/>
            </a:pPr>
            <a:endParaRPr lang="fr-FR">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Espace réservé de l'image des diapositives 1">
            <a:extLst>
              <a:ext uri="{FF2B5EF4-FFF2-40B4-BE49-F238E27FC236}">
                <a16:creationId xmlns:a16="http://schemas.microsoft.com/office/drawing/2014/main" id="{80BE2FA5-E999-0E8D-589C-0F44F0ED6A15}"/>
              </a:ext>
            </a:extLst>
          </p:cNvPr>
          <p:cNvSpPr>
            <a:spLocks noGrp="1" noRot="1" noChangeAspect="1" noChangeArrowheads="1" noTextEdit="1"/>
          </p:cNvSpPr>
          <p:nvPr>
            <p:ph type="sldImg"/>
          </p:nvPr>
        </p:nvSpPr>
        <p:spPr>
          <a:ln/>
        </p:spPr>
      </p:sp>
      <p:sp>
        <p:nvSpPr>
          <p:cNvPr id="19458" name="Espace réservé des commentaires 2">
            <a:extLst>
              <a:ext uri="{FF2B5EF4-FFF2-40B4-BE49-F238E27FC236}">
                <a16:creationId xmlns:a16="http://schemas.microsoft.com/office/drawing/2014/main" id="{8EF4ADF4-ABF8-ECF9-79BA-795CE8841A0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en-US">
                <a:latin typeface="Arial" panose="020B0604020202020204" pitchFamily="34" charset="0"/>
                <a:ea typeface="ＭＳ Ｐゴシック" panose="020B0600070205080204" pitchFamily="34" charset="-128"/>
              </a:rPr>
              <a:t>https://medium.com/@preethikasireddy/how-does-ethereum-work-anyway-22d1df506369</a:t>
            </a:r>
          </a:p>
        </p:txBody>
      </p:sp>
      <p:sp>
        <p:nvSpPr>
          <p:cNvPr id="19459" name="Espace réservé du numéro de diapositive 3">
            <a:extLst>
              <a:ext uri="{FF2B5EF4-FFF2-40B4-BE49-F238E27FC236}">
                <a16:creationId xmlns:a16="http://schemas.microsoft.com/office/drawing/2014/main" id="{CA66E218-DF48-E59E-20CF-F0031E3801B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5F477C1E-AB12-4B71-B75B-449FA99A0252}" type="slidenum">
              <a:rPr lang="en-US" altLang="en-US"/>
              <a:pPr>
                <a:spcBef>
                  <a:spcPct val="0"/>
                </a:spcBef>
              </a:pPr>
              <a:t>3</a:t>
            </a:fld>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Espace réservé de l'image des diapositives 1">
            <a:extLst>
              <a:ext uri="{FF2B5EF4-FFF2-40B4-BE49-F238E27FC236}">
                <a16:creationId xmlns:a16="http://schemas.microsoft.com/office/drawing/2014/main" id="{CAF9B018-FC69-63B8-04BD-B060B348834E}"/>
              </a:ext>
            </a:extLst>
          </p:cNvPr>
          <p:cNvSpPr>
            <a:spLocks noGrp="1" noRot="1" noChangeAspect="1" noChangeArrowheads="1" noTextEdit="1"/>
          </p:cNvSpPr>
          <p:nvPr>
            <p:ph type="sldImg"/>
          </p:nvPr>
        </p:nvSpPr>
        <p:spPr>
          <a:ln/>
        </p:spPr>
      </p:sp>
      <p:sp>
        <p:nvSpPr>
          <p:cNvPr id="21506" name="Espace réservé des commentaires 2">
            <a:extLst>
              <a:ext uri="{FF2B5EF4-FFF2-40B4-BE49-F238E27FC236}">
                <a16:creationId xmlns:a16="http://schemas.microsoft.com/office/drawing/2014/main" id="{80FFEA78-4358-EA8C-6757-C05F94F659F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ltLang="en-US">
                <a:latin typeface="Arial" panose="020B0604020202020204" pitchFamily="34" charset="0"/>
                <a:ea typeface="ＭＳ Ｐゴシック" panose="020B0600070205080204" pitchFamily="34" charset="-128"/>
              </a:rPr>
              <a:t>https://medium.com/@preethikasireddy/how-does-ethereum-work-anyway-22d1df506369</a:t>
            </a:r>
          </a:p>
        </p:txBody>
      </p:sp>
      <p:sp>
        <p:nvSpPr>
          <p:cNvPr id="21507" name="Espace réservé du numéro de diapositive 3">
            <a:extLst>
              <a:ext uri="{FF2B5EF4-FFF2-40B4-BE49-F238E27FC236}">
                <a16:creationId xmlns:a16="http://schemas.microsoft.com/office/drawing/2014/main" id="{4C42B9D8-C8DD-7DB9-09F8-B6F5E5129F6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F1B5BD6F-1087-4681-ACDB-1FFC7C492059}" type="slidenum">
              <a:rPr lang="en-US" altLang="en-US"/>
              <a:pPr>
                <a:spcBef>
                  <a:spcPct val="0"/>
                </a:spcBef>
              </a:pPr>
              <a:t>4</a:t>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Ethereum (ETH) uses several different units to represent the cryptocurrency and to measure transaction fees within its network. Here are some of the common Ethereum currency units and their abbreviations:</a:t>
            </a:r>
          </a:p>
          <a:p>
            <a:endParaRPr lang="en-GB" dirty="0"/>
          </a:p>
          <a:p>
            <a:r>
              <a:rPr lang="en-GB" dirty="0"/>
              <a:t>1. **Ether (ETH):** The base currency unit of the Ethereum network. Ether is used for various purposes, including sending value, participating in ICOs (Initial Coin Offerings), and interacting with smart contracts.</a:t>
            </a:r>
          </a:p>
          <a:p>
            <a:endParaRPr lang="en-GB" dirty="0"/>
          </a:p>
          <a:p>
            <a:r>
              <a:rPr lang="en-GB" dirty="0"/>
              <a:t>2. **Wei:** Wei is the smallest unit of Ether, named after Wei Dai, a cryptography and cryptocurrency pioneer. One Ether is equivalent to 1,000,000,000,000,000,000 Wei.</a:t>
            </a:r>
          </a:p>
          <a:p>
            <a:endParaRPr lang="en-GB" dirty="0"/>
          </a:p>
          <a:p>
            <a:r>
              <a:rPr lang="en-GB" dirty="0"/>
              <a:t>3. **</a:t>
            </a:r>
            <a:r>
              <a:rPr lang="en-GB" dirty="0" err="1"/>
              <a:t>Gwei</a:t>
            </a:r>
            <a:r>
              <a:rPr lang="en-GB" dirty="0"/>
              <a:t> (or </a:t>
            </a:r>
            <a:r>
              <a:rPr lang="en-GB" dirty="0" err="1"/>
              <a:t>Gigawei</a:t>
            </a:r>
            <a:r>
              <a:rPr lang="en-GB" dirty="0"/>
              <a:t>):** </a:t>
            </a:r>
            <a:r>
              <a:rPr lang="en-GB" dirty="0" err="1"/>
              <a:t>Gwei</a:t>
            </a:r>
            <a:r>
              <a:rPr lang="en-GB" dirty="0"/>
              <a:t> is a more commonly used unit for measuring gas prices and transaction fees on the Ethereum network. One </a:t>
            </a:r>
            <a:r>
              <a:rPr lang="en-GB" dirty="0" err="1"/>
              <a:t>Gwei</a:t>
            </a:r>
            <a:r>
              <a:rPr lang="en-GB" dirty="0"/>
              <a:t> is equivalent to 1,000,000,000 Wei. Prices for gas are often denominated in </a:t>
            </a:r>
            <a:r>
              <a:rPr lang="en-GB" dirty="0" err="1"/>
              <a:t>Gwei</a:t>
            </a:r>
            <a:r>
              <a:rPr lang="en-GB" dirty="0"/>
              <a:t>.</a:t>
            </a:r>
          </a:p>
          <a:p>
            <a:endParaRPr lang="en-GB" dirty="0"/>
          </a:p>
          <a:p>
            <a:r>
              <a:rPr lang="en-GB" dirty="0"/>
              <a:t>4. **Szabo:** Named after Nick Szabo, a cryptocurrency and smart contract pioneer. One Szabo is equivalent to 1,000,000,000 </a:t>
            </a:r>
            <a:r>
              <a:rPr lang="en-GB" dirty="0" err="1"/>
              <a:t>Gwei</a:t>
            </a:r>
            <a:r>
              <a:rPr lang="en-GB" dirty="0"/>
              <a:t>.</a:t>
            </a:r>
          </a:p>
          <a:p>
            <a:endParaRPr lang="en-GB" dirty="0"/>
          </a:p>
          <a:p>
            <a:r>
              <a:rPr lang="en-GB" dirty="0"/>
              <a:t>5. **Finney:** Named after Hal Finney, a cryptographic activist and the first recipient of a Bitcoin transaction. One Finney is equivalent to 1,000,000,000 Szabo.</a:t>
            </a:r>
          </a:p>
          <a:p>
            <a:endParaRPr lang="en-GB" dirty="0"/>
          </a:p>
          <a:p>
            <a:r>
              <a:rPr lang="en-GB" dirty="0"/>
              <a:t>6. **</a:t>
            </a:r>
            <a:r>
              <a:rPr lang="en-GB" dirty="0" err="1"/>
              <a:t>Kwei</a:t>
            </a:r>
            <a:r>
              <a:rPr lang="en-GB" dirty="0"/>
              <a:t> (or Ada):** </a:t>
            </a:r>
            <a:r>
              <a:rPr lang="en-GB" dirty="0" err="1"/>
              <a:t>Kwei</a:t>
            </a:r>
            <a:r>
              <a:rPr lang="en-GB" dirty="0"/>
              <a:t> is equivalent to 1,000 Wei, and it's not as commonly used as </a:t>
            </a:r>
            <a:r>
              <a:rPr lang="en-GB" dirty="0" err="1"/>
              <a:t>Gwei</a:t>
            </a:r>
            <a:r>
              <a:rPr lang="en-GB" dirty="0"/>
              <a:t> for gas prices.</a:t>
            </a:r>
          </a:p>
          <a:p>
            <a:endParaRPr lang="en-GB" dirty="0"/>
          </a:p>
          <a:p>
            <a:r>
              <a:rPr lang="en-GB" dirty="0"/>
              <a:t>7. **</a:t>
            </a:r>
            <a:r>
              <a:rPr lang="en-GB" dirty="0" err="1"/>
              <a:t>Mwei</a:t>
            </a:r>
            <a:r>
              <a:rPr lang="en-GB" dirty="0"/>
              <a:t> (or Babbage):** </a:t>
            </a:r>
            <a:r>
              <a:rPr lang="en-GB" dirty="0" err="1"/>
              <a:t>Mwei</a:t>
            </a:r>
            <a:r>
              <a:rPr lang="en-GB" dirty="0"/>
              <a:t> is equivalent to 1,000,000 Wei.</a:t>
            </a:r>
          </a:p>
          <a:p>
            <a:endParaRPr lang="en-GB" dirty="0"/>
          </a:p>
          <a:p>
            <a:r>
              <a:rPr lang="en-GB" dirty="0"/>
              <a:t>These units are used for different purposes, but </a:t>
            </a:r>
            <a:r>
              <a:rPr lang="en-GB" dirty="0" err="1"/>
              <a:t>Gwei</a:t>
            </a:r>
            <a:r>
              <a:rPr lang="en-GB" dirty="0"/>
              <a:t> is the most commonly used unit when discussing transaction fees and gas costs within the Ethereum network. When sending Ether or interacting with smart contracts, most people refer to the value in Ether (ETH) or </a:t>
            </a:r>
            <a:r>
              <a:rPr lang="en-GB" dirty="0" err="1"/>
              <a:t>Gwei</a:t>
            </a:r>
            <a:r>
              <a:rPr lang="en-GB" dirty="0"/>
              <a:t>. It's important to be familiar with these units, especially if you are actively involved in Ethereum transactions and smart contract development.</a:t>
            </a:r>
          </a:p>
        </p:txBody>
      </p:sp>
      <p:sp>
        <p:nvSpPr>
          <p:cNvPr id="4" name="Slide Number Placeholder 3"/>
          <p:cNvSpPr>
            <a:spLocks noGrp="1"/>
          </p:cNvSpPr>
          <p:nvPr>
            <p:ph type="sldNum" sz="quarter" idx="5"/>
          </p:nvPr>
        </p:nvSpPr>
        <p:spPr/>
        <p:txBody>
          <a:bodyPr/>
          <a:lstStyle/>
          <a:p>
            <a:fld id="{394E8908-5C6C-42C8-B539-B927972074BC}" type="slidenum">
              <a:rPr lang="en-US" altLang="en-US" smtClean="0"/>
              <a:pPr/>
              <a:t>12</a:t>
            </a:fld>
            <a:endParaRPr lang="en-US" altLang="en-US"/>
          </a:p>
        </p:txBody>
      </p:sp>
    </p:spTree>
    <p:extLst>
      <p:ext uri="{BB962C8B-B14F-4D97-AF65-F5344CB8AC3E}">
        <p14:creationId xmlns:p14="http://schemas.microsoft.com/office/powerpoint/2010/main" val="26581411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Ethereum, the second-largest blockchain platform after Bitcoin, has several different networks or blockchains, each serving different purposes and use cases. These networks vary in terms of security, scalability, and features. Here are some of the most notable Ethereum networks:</a:t>
            </a:r>
          </a:p>
          <a:p>
            <a:endParaRPr lang="en-GB" dirty="0"/>
          </a:p>
          <a:p>
            <a:r>
              <a:rPr lang="en-GB" dirty="0"/>
              <a:t>1. **Ethereum </a:t>
            </a:r>
            <a:r>
              <a:rPr lang="en-GB" dirty="0" err="1"/>
              <a:t>Mainnet</a:t>
            </a:r>
            <a:r>
              <a:rPr lang="en-GB" dirty="0"/>
              <a:t>:** The Ethereum </a:t>
            </a:r>
            <a:r>
              <a:rPr lang="en-GB" dirty="0" err="1"/>
              <a:t>mainnet</a:t>
            </a:r>
            <a:r>
              <a:rPr lang="en-GB" dirty="0"/>
              <a:t>, or main network, is the primary and most widely used Ethereum blockchain. It is where Ether (ETH), the native cryptocurrency, is used for transactions and is home to a vast number of decentralized applications (</a:t>
            </a:r>
            <a:r>
              <a:rPr lang="en-GB" dirty="0" err="1"/>
              <a:t>DApps</a:t>
            </a:r>
            <a:r>
              <a:rPr lang="en-GB" dirty="0"/>
              <a:t>), smart contracts, and various tokens. It's the most secure and widely adopted Ethereum network.</a:t>
            </a:r>
          </a:p>
          <a:p>
            <a:endParaRPr lang="en-GB" dirty="0"/>
          </a:p>
          <a:p>
            <a:r>
              <a:rPr lang="en-GB" dirty="0"/>
              <a:t>2. **</a:t>
            </a:r>
            <a:r>
              <a:rPr lang="en-GB" dirty="0" err="1"/>
              <a:t>Ropsten</a:t>
            </a:r>
            <a:r>
              <a:rPr lang="en-GB" dirty="0"/>
              <a:t>:** </a:t>
            </a:r>
            <a:r>
              <a:rPr lang="en-GB" dirty="0" err="1"/>
              <a:t>Ropsten</a:t>
            </a:r>
            <a:r>
              <a:rPr lang="en-GB" dirty="0"/>
              <a:t> is one of the Ethereum </a:t>
            </a:r>
            <a:r>
              <a:rPr lang="en-GB" dirty="0" err="1"/>
              <a:t>testnets</a:t>
            </a:r>
            <a:r>
              <a:rPr lang="en-GB" dirty="0"/>
              <a:t>, which are used for testing purposes. </a:t>
            </a:r>
            <a:r>
              <a:rPr lang="en-GB" dirty="0" err="1"/>
              <a:t>Ropsten</a:t>
            </a:r>
            <a:r>
              <a:rPr lang="en-GB" dirty="0"/>
              <a:t> uses Proof of Work (</a:t>
            </a:r>
            <a:r>
              <a:rPr lang="en-GB" dirty="0" err="1"/>
              <a:t>PoW</a:t>
            </a:r>
            <a:r>
              <a:rPr lang="en-GB" dirty="0"/>
              <a:t>) for consensus, just like the Ethereum </a:t>
            </a:r>
            <a:r>
              <a:rPr lang="en-GB" dirty="0" err="1"/>
              <a:t>mainnet</a:t>
            </a:r>
            <a:r>
              <a:rPr lang="en-GB" dirty="0"/>
              <a:t>. It allows developers to test smart contracts and </a:t>
            </a:r>
            <a:r>
              <a:rPr lang="en-GB" dirty="0" err="1"/>
              <a:t>DApps</a:t>
            </a:r>
            <a:r>
              <a:rPr lang="en-GB" dirty="0"/>
              <a:t> without using real Ether.</a:t>
            </a:r>
          </a:p>
          <a:p>
            <a:endParaRPr lang="en-GB" dirty="0"/>
          </a:p>
          <a:p>
            <a:r>
              <a:rPr lang="en-GB" dirty="0"/>
              <a:t>3. **</a:t>
            </a:r>
            <a:r>
              <a:rPr lang="en-GB" dirty="0" err="1"/>
              <a:t>Rinkeby</a:t>
            </a:r>
            <a:r>
              <a:rPr lang="en-GB" dirty="0"/>
              <a:t>:** </a:t>
            </a:r>
            <a:r>
              <a:rPr lang="en-GB" dirty="0" err="1"/>
              <a:t>Rinkeby</a:t>
            </a:r>
            <a:r>
              <a:rPr lang="en-GB" dirty="0"/>
              <a:t> is another Ethereum </a:t>
            </a:r>
            <a:r>
              <a:rPr lang="en-GB" dirty="0" err="1"/>
              <a:t>testnet</a:t>
            </a:r>
            <a:r>
              <a:rPr lang="en-GB" dirty="0"/>
              <a:t>, but it uses Proof of Authority (</a:t>
            </a:r>
            <a:r>
              <a:rPr lang="en-GB" dirty="0" err="1"/>
              <a:t>PoA</a:t>
            </a:r>
            <a:r>
              <a:rPr lang="en-GB" dirty="0"/>
              <a:t>) for consensus. It's more stable and suitable for testing </a:t>
            </a:r>
            <a:r>
              <a:rPr lang="en-GB" dirty="0" err="1"/>
              <a:t>DApps</a:t>
            </a:r>
            <a:r>
              <a:rPr lang="en-GB" dirty="0"/>
              <a:t> that require a more consistent environment.</a:t>
            </a:r>
          </a:p>
          <a:p>
            <a:endParaRPr lang="en-GB" dirty="0"/>
          </a:p>
          <a:p>
            <a:r>
              <a:rPr lang="en-GB" dirty="0"/>
              <a:t>4. **</a:t>
            </a:r>
            <a:r>
              <a:rPr lang="en-GB" dirty="0" err="1"/>
              <a:t>Goerli</a:t>
            </a:r>
            <a:r>
              <a:rPr lang="en-GB" dirty="0"/>
              <a:t>:** </a:t>
            </a:r>
            <a:r>
              <a:rPr lang="en-GB" dirty="0" err="1"/>
              <a:t>Goerli</a:t>
            </a:r>
            <a:r>
              <a:rPr lang="en-GB" dirty="0"/>
              <a:t> is a cross-client Ethereum </a:t>
            </a:r>
            <a:r>
              <a:rPr lang="en-GB" dirty="0" err="1"/>
              <a:t>testnet</a:t>
            </a:r>
            <a:r>
              <a:rPr lang="en-GB" dirty="0"/>
              <a:t> that uses a mix of Proof of Work (</a:t>
            </a:r>
            <a:r>
              <a:rPr lang="en-GB" dirty="0" err="1"/>
              <a:t>PoW</a:t>
            </a:r>
            <a:r>
              <a:rPr lang="en-GB" dirty="0"/>
              <a:t>) and Proof of Authority (</a:t>
            </a:r>
            <a:r>
              <a:rPr lang="en-GB" dirty="0" err="1"/>
              <a:t>PoA</a:t>
            </a:r>
            <a:r>
              <a:rPr lang="en-GB" dirty="0"/>
              <a:t>) consensus mechanisms. It was created to facilitate compatibility testing among various Ethereum clients.</a:t>
            </a:r>
          </a:p>
          <a:p>
            <a:endParaRPr lang="en-GB" dirty="0"/>
          </a:p>
          <a:p>
            <a:r>
              <a:rPr lang="en-GB" dirty="0"/>
              <a:t>5. **Kovan:** Kovan is a </a:t>
            </a:r>
            <a:r>
              <a:rPr lang="en-GB" dirty="0" err="1"/>
              <a:t>PoA</a:t>
            </a:r>
            <a:r>
              <a:rPr lang="en-GB" dirty="0"/>
              <a:t>-based Ethereum </a:t>
            </a:r>
            <a:r>
              <a:rPr lang="en-GB" dirty="0" err="1"/>
              <a:t>testnet</a:t>
            </a:r>
            <a:r>
              <a:rPr lang="en-GB" dirty="0"/>
              <a:t> known for its simplicity and ease of use. It's widely used by developers for testing purposes.</a:t>
            </a:r>
          </a:p>
          <a:p>
            <a:endParaRPr lang="en-GB" dirty="0"/>
          </a:p>
          <a:p>
            <a:r>
              <a:rPr lang="en-GB" dirty="0"/>
              <a:t>6. **Optimistic Ethereum:** Optimistic Ethereum is a layer 2 scaling solution built on top of the Ethereum </a:t>
            </a:r>
            <a:r>
              <a:rPr lang="en-GB" dirty="0" err="1"/>
              <a:t>mainnet</a:t>
            </a:r>
            <a:r>
              <a:rPr lang="en-GB" dirty="0"/>
              <a:t>. It aims to improve scalability and reduce transaction fees by using optimistic rollups. It's not a separate network but a technology layer for enhancing the </a:t>
            </a:r>
            <a:r>
              <a:rPr lang="en-GB" dirty="0" err="1"/>
              <a:t>mainnet's</a:t>
            </a:r>
            <a:r>
              <a:rPr lang="en-GB" dirty="0"/>
              <a:t> performance.</a:t>
            </a:r>
          </a:p>
          <a:p>
            <a:endParaRPr lang="en-GB" dirty="0"/>
          </a:p>
          <a:p>
            <a:r>
              <a:rPr lang="en-GB" dirty="0"/>
              <a:t>7. **</a:t>
            </a:r>
            <a:r>
              <a:rPr lang="en-GB" dirty="0" err="1"/>
              <a:t>Arbitrum</a:t>
            </a:r>
            <a:r>
              <a:rPr lang="en-GB" dirty="0"/>
              <a:t>:** Similar to Optimistic Ethereum, </a:t>
            </a:r>
            <a:r>
              <a:rPr lang="en-GB" dirty="0" err="1"/>
              <a:t>Arbitrum</a:t>
            </a:r>
            <a:r>
              <a:rPr lang="en-GB" dirty="0"/>
              <a:t> is a layer 2 scaling solution for Ethereum, designed to increase throughput and reduce transaction costs.</a:t>
            </a:r>
          </a:p>
          <a:p>
            <a:endParaRPr lang="en-GB" dirty="0"/>
          </a:p>
          <a:p>
            <a:r>
              <a:rPr lang="en-GB" dirty="0"/>
              <a:t>8. **</a:t>
            </a:r>
            <a:r>
              <a:rPr lang="en-GB" dirty="0" err="1"/>
              <a:t>xDai</a:t>
            </a:r>
            <a:r>
              <a:rPr lang="en-GB" dirty="0"/>
              <a:t> Chain:** </a:t>
            </a:r>
            <a:r>
              <a:rPr lang="en-GB" dirty="0" err="1"/>
              <a:t>xDai</a:t>
            </a:r>
            <a:r>
              <a:rPr lang="en-GB" dirty="0"/>
              <a:t> is a stablecoin sidechain of Ethereum that focuses on fast and cost-effective transactions. It uses a stablecoin called </a:t>
            </a:r>
            <a:r>
              <a:rPr lang="en-GB" dirty="0" err="1"/>
              <a:t>xDai</a:t>
            </a:r>
            <a:r>
              <a:rPr lang="en-GB" dirty="0"/>
              <a:t> as its native currency.</a:t>
            </a:r>
          </a:p>
          <a:p>
            <a:endParaRPr lang="en-GB" dirty="0"/>
          </a:p>
          <a:p>
            <a:r>
              <a:rPr lang="en-GB" dirty="0"/>
              <a:t>9. **</a:t>
            </a:r>
            <a:r>
              <a:rPr lang="en-GB" dirty="0" err="1"/>
              <a:t>Binance</a:t>
            </a:r>
            <a:r>
              <a:rPr lang="en-GB" dirty="0"/>
              <a:t> Smart Chain (BSC):** </a:t>
            </a:r>
            <a:r>
              <a:rPr lang="en-GB" dirty="0" err="1"/>
              <a:t>Binance</a:t>
            </a:r>
            <a:r>
              <a:rPr lang="en-GB" dirty="0"/>
              <a:t> Smart Chain is a separate blockchain that is compatible with Ethereum, allowing developers to use Ethereum tools and migrate </a:t>
            </a:r>
            <a:r>
              <a:rPr lang="en-GB" dirty="0" err="1"/>
              <a:t>DApps</a:t>
            </a:r>
            <a:r>
              <a:rPr lang="en-GB" dirty="0"/>
              <a:t> to BSC while benefiting from faster and cheaper transactions.</a:t>
            </a:r>
          </a:p>
          <a:p>
            <a:endParaRPr lang="en-GB" dirty="0"/>
          </a:p>
          <a:p>
            <a:r>
              <a:rPr lang="en-GB" dirty="0"/>
              <a:t>10. **Polygon (formerly Matic):** Polygon is a framework for building Ethereum-compatible blockchains, often referred to as "sidechains." It provides various solutions for scaling and improving the performance of Ethereum-based </a:t>
            </a:r>
            <a:r>
              <a:rPr lang="en-GB" dirty="0" err="1"/>
              <a:t>DApps</a:t>
            </a:r>
            <a:r>
              <a:rPr lang="en-GB" dirty="0"/>
              <a:t>.</a:t>
            </a:r>
          </a:p>
          <a:p>
            <a:endParaRPr lang="en-GB" dirty="0"/>
          </a:p>
          <a:p>
            <a:r>
              <a:rPr lang="en-GB" dirty="0"/>
              <a:t>Each of these Ethereum networks serves different purposes, from the primary Ethereum </a:t>
            </a:r>
            <a:r>
              <a:rPr lang="en-GB" dirty="0" err="1"/>
              <a:t>mainnet</a:t>
            </a:r>
            <a:r>
              <a:rPr lang="en-GB" dirty="0"/>
              <a:t> for production use to various </a:t>
            </a:r>
            <a:r>
              <a:rPr lang="en-GB" dirty="0" err="1"/>
              <a:t>testnets</a:t>
            </a:r>
            <a:r>
              <a:rPr lang="en-GB" dirty="0"/>
              <a:t> for development and testing, as well as scaling solutions and sidechains for improved scalability and cost-effectiveness. Developers and users can choose the appropriate Ethereum network based on their specific requirements and use cases.</a:t>
            </a:r>
          </a:p>
        </p:txBody>
      </p:sp>
      <p:sp>
        <p:nvSpPr>
          <p:cNvPr id="4" name="Slide Number Placeholder 3"/>
          <p:cNvSpPr>
            <a:spLocks noGrp="1"/>
          </p:cNvSpPr>
          <p:nvPr>
            <p:ph type="sldNum" sz="quarter" idx="5"/>
          </p:nvPr>
        </p:nvSpPr>
        <p:spPr/>
        <p:txBody>
          <a:bodyPr/>
          <a:lstStyle/>
          <a:p>
            <a:fld id="{394E8908-5C6C-42C8-B539-B927972074BC}" type="slidenum">
              <a:rPr lang="en-US" altLang="en-US" smtClean="0"/>
              <a:pPr/>
              <a:t>24</a:t>
            </a:fld>
            <a:endParaRPr lang="en-US" altLang="en-US"/>
          </a:p>
        </p:txBody>
      </p:sp>
    </p:spTree>
    <p:extLst>
      <p:ext uri="{BB962C8B-B14F-4D97-AF65-F5344CB8AC3E}">
        <p14:creationId xmlns:p14="http://schemas.microsoft.com/office/powerpoint/2010/main" val="888820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34"/>
            <a:ext cx="7772400" cy="1470025"/>
          </a:xfrm>
        </p:spPr>
        <p:txBody>
          <a:bodyPr/>
          <a:lstStyle/>
          <a:p>
            <a:r>
              <a:rPr lang="fr-FR"/>
              <a:t>Cliquez et modifiez le titre</a:t>
            </a:r>
          </a:p>
        </p:txBody>
      </p:sp>
      <p:sp>
        <p:nvSpPr>
          <p:cNvPr id="3" name="Sous-titr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fr-FR"/>
              <a:t>Cliquez pour modifier le style des sous-titres du masque</a:t>
            </a:r>
          </a:p>
        </p:txBody>
      </p:sp>
      <p:sp>
        <p:nvSpPr>
          <p:cNvPr id="4" name="Rectangle 4">
            <a:extLst>
              <a:ext uri="{FF2B5EF4-FFF2-40B4-BE49-F238E27FC236}">
                <a16:creationId xmlns:a16="http://schemas.microsoft.com/office/drawing/2014/main" id="{2247BE96-1409-B468-B954-9C6D6A2FAFA1}"/>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CC71064-A0A0-984F-D1CF-4CF7812BFDF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771B89A-B0F9-6143-41D1-D9E16125AD97}"/>
              </a:ext>
            </a:extLst>
          </p:cNvPr>
          <p:cNvSpPr>
            <a:spLocks noGrp="1" noChangeArrowheads="1"/>
          </p:cNvSpPr>
          <p:nvPr>
            <p:ph type="sldNum" sz="quarter" idx="12"/>
          </p:nvPr>
        </p:nvSpPr>
        <p:spPr>
          <a:ln/>
        </p:spPr>
        <p:txBody>
          <a:bodyPr/>
          <a:lstStyle>
            <a:lvl1pPr>
              <a:defRPr/>
            </a:lvl1pPr>
          </a:lstStyle>
          <a:p>
            <a:fld id="{C7163E85-87C7-4459-8063-96B52C8767A1}" type="slidenum">
              <a:rPr lang="en-US" altLang="en-US"/>
              <a:pPr/>
              <a:t>‹#›</a:t>
            </a:fld>
            <a:endParaRPr lang="en-US" altLang="en-US"/>
          </a:p>
        </p:txBody>
      </p:sp>
    </p:spTree>
    <p:extLst>
      <p:ext uri="{BB962C8B-B14F-4D97-AF65-F5344CB8AC3E}">
        <p14:creationId xmlns:p14="http://schemas.microsoft.com/office/powerpoint/2010/main" val="2026713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a:extLst>
              <a:ext uri="{FF2B5EF4-FFF2-40B4-BE49-F238E27FC236}">
                <a16:creationId xmlns:a16="http://schemas.microsoft.com/office/drawing/2014/main" id="{F4554A53-455A-B7CD-912D-5767E197CEB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F9B93C80-3B35-B384-5742-C98DED640EA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9FEFC13-07B4-3797-EF57-83CF475E1723}"/>
              </a:ext>
            </a:extLst>
          </p:cNvPr>
          <p:cNvSpPr>
            <a:spLocks noGrp="1" noChangeArrowheads="1"/>
          </p:cNvSpPr>
          <p:nvPr>
            <p:ph type="sldNum" sz="quarter" idx="12"/>
          </p:nvPr>
        </p:nvSpPr>
        <p:spPr>
          <a:ln/>
        </p:spPr>
        <p:txBody>
          <a:bodyPr/>
          <a:lstStyle>
            <a:lvl1pPr>
              <a:defRPr/>
            </a:lvl1pPr>
          </a:lstStyle>
          <a:p>
            <a:fld id="{B3C4146B-DB21-4450-B112-5D1050638F42}" type="slidenum">
              <a:rPr lang="en-US" altLang="en-US"/>
              <a:pPr/>
              <a:t>‹#›</a:t>
            </a:fld>
            <a:endParaRPr lang="en-US" altLang="en-US"/>
          </a:p>
        </p:txBody>
      </p:sp>
    </p:spTree>
    <p:extLst>
      <p:ext uri="{BB962C8B-B14F-4D97-AF65-F5344CB8AC3E}">
        <p14:creationId xmlns:p14="http://schemas.microsoft.com/office/powerpoint/2010/main" val="3549670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572250" y="533401"/>
            <a:ext cx="2114550" cy="5592763"/>
          </a:xfrm>
        </p:spPr>
        <p:txBody>
          <a:bodyPr vert="eaVert"/>
          <a:lstStyle/>
          <a:p>
            <a:r>
              <a:rPr lang="fr-FR"/>
              <a:t>Cliquez et modifiez le titre</a:t>
            </a:r>
          </a:p>
        </p:txBody>
      </p:sp>
      <p:sp>
        <p:nvSpPr>
          <p:cNvPr id="3" name="Espace réservé du texte vertical 2"/>
          <p:cNvSpPr>
            <a:spLocks noGrp="1"/>
          </p:cNvSpPr>
          <p:nvPr>
            <p:ph type="body" orient="vert" idx="1"/>
          </p:nvPr>
        </p:nvSpPr>
        <p:spPr>
          <a:xfrm>
            <a:off x="228600" y="533401"/>
            <a:ext cx="6191250" cy="5592763"/>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a:extLst>
              <a:ext uri="{FF2B5EF4-FFF2-40B4-BE49-F238E27FC236}">
                <a16:creationId xmlns:a16="http://schemas.microsoft.com/office/drawing/2014/main" id="{816A447A-EB69-7F28-E261-8B86BD24E334}"/>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D20C456-A0CA-4715-8096-AF79E24E2FC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286FDDF-2F75-8591-BB12-AE0EAFDFEAD0}"/>
              </a:ext>
            </a:extLst>
          </p:cNvPr>
          <p:cNvSpPr>
            <a:spLocks noGrp="1" noChangeArrowheads="1"/>
          </p:cNvSpPr>
          <p:nvPr>
            <p:ph type="sldNum" sz="quarter" idx="12"/>
          </p:nvPr>
        </p:nvSpPr>
        <p:spPr>
          <a:ln/>
        </p:spPr>
        <p:txBody>
          <a:bodyPr/>
          <a:lstStyle>
            <a:lvl1pPr>
              <a:defRPr/>
            </a:lvl1pPr>
          </a:lstStyle>
          <a:p>
            <a:fld id="{5E6D43B0-AD9C-42DA-A9F7-E4C1801A31E3}" type="slidenum">
              <a:rPr lang="en-US" altLang="en-US"/>
              <a:pPr/>
              <a:t>‹#›</a:t>
            </a:fld>
            <a:endParaRPr lang="en-US" altLang="en-US"/>
          </a:p>
        </p:txBody>
      </p:sp>
    </p:spTree>
    <p:extLst>
      <p:ext uri="{BB962C8B-B14F-4D97-AF65-F5344CB8AC3E}">
        <p14:creationId xmlns:p14="http://schemas.microsoft.com/office/powerpoint/2010/main" val="13297863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a:extLst>
              <a:ext uri="{FF2B5EF4-FFF2-40B4-BE49-F238E27FC236}">
                <a16:creationId xmlns:a16="http://schemas.microsoft.com/office/drawing/2014/main" id="{5E8FC2FA-E2EF-46A7-D0BC-A395D780AE7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DB7943D-B0E4-5C9D-C6F7-42A19395735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198E81DB-017B-2CFF-B3A6-FE7DBB4AA04D}"/>
              </a:ext>
            </a:extLst>
          </p:cNvPr>
          <p:cNvSpPr>
            <a:spLocks noGrp="1" noChangeArrowheads="1"/>
          </p:cNvSpPr>
          <p:nvPr>
            <p:ph type="sldNum" sz="quarter" idx="12"/>
          </p:nvPr>
        </p:nvSpPr>
        <p:spPr>
          <a:ln/>
        </p:spPr>
        <p:txBody>
          <a:bodyPr/>
          <a:lstStyle>
            <a:lvl1pPr>
              <a:defRPr/>
            </a:lvl1pPr>
          </a:lstStyle>
          <a:p>
            <a:fld id="{5AC41370-7ADD-49A1-A45B-47BA2735EE84}" type="slidenum">
              <a:rPr lang="en-US" altLang="en-US"/>
              <a:pPr/>
              <a:t>‹#›</a:t>
            </a:fld>
            <a:endParaRPr lang="en-US" altLang="en-US"/>
          </a:p>
        </p:txBody>
      </p:sp>
    </p:spTree>
    <p:extLst>
      <p:ext uri="{BB962C8B-B14F-4D97-AF65-F5344CB8AC3E}">
        <p14:creationId xmlns:p14="http://schemas.microsoft.com/office/powerpoint/2010/main" val="2639344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1"/>
            <a:ext cx="7772400" cy="1362075"/>
          </a:xfrm>
        </p:spPr>
        <p:txBody>
          <a:bodyPr anchor="t"/>
          <a:lstStyle>
            <a:lvl1pPr algn="l">
              <a:defRPr sz="4000" b="1" cap="all"/>
            </a:lvl1pPr>
          </a:lstStyle>
          <a:p>
            <a:r>
              <a:rPr lang="fr-FR"/>
              <a:t>Cliquez et modifiez le titre</a:t>
            </a: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fr-FR"/>
              <a:t>Cliquez pour modifier les styles du texte du masque</a:t>
            </a:r>
          </a:p>
        </p:txBody>
      </p:sp>
      <p:sp>
        <p:nvSpPr>
          <p:cNvPr id="4" name="Rectangle 4">
            <a:extLst>
              <a:ext uri="{FF2B5EF4-FFF2-40B4-BE49-F238E27FC236}">
                <a16:creationId xmlns:a16="http://schemas.microsoft.com/office/drawing/2014/main" id="{FDFBDEAA-177C-EA37-ED42-DB4B84BAAE2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E00B754A-63EA-C976-3BB1-9782E314D2D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77D7DD5-E332-AF43-4178-561571B6CB33}"/>
              </a:ext>
            </a:extLst>
          </p:cNvPr>
          <p:cNvSpPr>
            <a:spLocks noGrp="1" noChangeArrowheads="1"/>
          </p:cNvSpPr>
          <p:nvPr>
            <p:ph type="sldNum" sz="quarter" idx="12"/>
          </p:nvPr>
        </p:nvSpPr>
        <p:spPr>
          <a:ln/>
        </p:spPr>
        <p:txBody>
          <a:bodyPr/>
          <a:lstStyle>
            <a:lvl1pPr>
              <a:defRPr/>
            </a:lvl1pPr>
          </a:lstStyle>
          <a:p>
            <a:fld id="{45BE6023-3462-4681-A159-7260C410BE45}" type="slidenum">
              <a:rPr lang="en-US" altLang="en-US"/>
              <a:pPr/>
              <a:t>‹#›</a:t>
            </a:fld>
            <a:endParaRPr lang="en-US" altLang="en-US"/>
          </a:p>
        </p:txBody>
      </p:sp>
    </p:spTree>
    <p:extLst>
      <p:ext uri="{BB962C8B-B14F-4D97-AF65-F5344CB8AC3E}">
        <p14:creationId xmlns:p14="http://schemas.microsoft.com/office/powerpoint/2010/main" val="3711422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Espace réservé du contenu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4">
            <a:extLst>
              <a:ext uri="{FF2B5EF4-FFF2-40B4-BE49-F238E27FC236}">
                <a16:creationId xmlns:a16="http://schemas.microsoft.com/office/drawing/2014/main" id="{F318A733-F394-49ED-67E9-8D99797C6C9B}"/>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3FCCC11F-AE6A-C63F-F906-B60A7097F1F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8B9AAB5-EFAD-BA98-FFC9-0B2A4DF80499}"/>
              </a:ext>
            </a:extLst>
          </p:cNvPr>
          <p:cNvSpPr>
            <a:spLocks noGrp="1" noChangeArrowheads="1"/>
          </p:cNvSpPr>
          <p:nvPr>
            <p:ph type="sldNum" sz="quarter" idx="12"/>
          </p:nvPr>
        </p:nvSpPr>
        <p:spPr>
          <a:ln/>
        </p:spPr>
        <p:txBody>
          <a:bodyPr/>
          <a:lstStyle>
            <a:lvl1pPr>
              <a:defRPr/>
            </a:lvl1pPr>
          </a:lstStyle>
          <a:p>
            <a:fld id="{07C749B2-D72A-4E47-B548-D4AD4365C11B}" type="slidenum">
              <a:rPr lang="en-US" altLang="en-US"/>
              <a:pPr/>
              <a:t>‹#›</a:t>
            </a:fld>
            <a:endParaRPr lang="en-US" altLang="en-US"/>
          </a:p>
        </p:txBody>
      </p:sp>
    </p:spTree>
    <p:extLst>
      <p:ext uri="{BB962C8B-B14F-4D97-AF65-F5344CB8AC3E}">
        <p14:creationId xmlns:p14="http://schemas.microsoft.com/office/powerpoint/2010/main" val="11254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9"/>
            <a:ext cx="8229600" cy="1143000"/>
          </a:xfrm>
        </p:spPr>
        <p:txBody>
          <a:bodyPr/>
          <a:lstStyle>
            <a:lvl1pPr>
              <a:defRPr/>
            </a:lvl1pPr>
          </a:lstStyle>
          <a:p>
            <a:r>
              <a:rPr lang="fr-FR"/>
              <a:t>Cliquez et modifiez le titre</a:t>
            </a:r>
          </a:p>
        </p:txBody>
      </p:sp>
      <p:sp>
        <p:nvSpPr>
          <p:cNvPr id="3" name="Espace réservé du texte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Rectangle 4">
            <a:extLst>
              <a:ext uri="{FF2B5EF4-FFF2-40B4-BE49-F238E27FC236}">
                <a16:creationId xmlns:a16="http://schemas.microsoft.com/office/drawing/2014/main" id="{2991D376-5BCE-2122-6530-83B89FE67604}"/>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182FC174-EBE5-2456-86B2-710E95C035C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6D3971A8-0DED-2F80-4D30-B22F847B2100}"/>
              </a:ext>
            </a:extLst>
          </p:cNvPr>
          <p:cNvSpPr>
            <a:spLocks noGrp="1" noChangeArrowheads="1"/>
          </p:cNvSpPr>
          <p:nvPr>
            <p:ph type="sldNum" sz="quarter" idx="12"/>
          </p:nvPr>
        </p:nvSpPr>
        <p:spPr>
          <a:ln/>
        </p:spPr>
        <p:txBody>
          <a:bodyPr/>
          <a:lstStyle>
            <a:lvl1pPr>
              <a:defRPr/>
            </a:lvl1pPr>
          </a:lstStyle>
          <a:p>
            <a:fld id="{09A80115-13ED-4CEB-9C0B-DE6DEEEE518B}" type="slidenum">
              <a:rPr lang="en-US" altLang="en-US"/>
              <a:pPr/>
              <a:t>‹#›</a:t>
            </a:fld>
            <a:endParaRPr lang="en-US" altLang="en-US"/>
          </a:p>
        </p:txBody>
      </p:sp>
    </p:spTree>
    <p:extLst>
      <p:ext uri="{BB962C8B-B14F-4D97-AF65-F5344CB8AC3E}">
        <p14:creationId xmlns:p14="http://schemas.microsoft.com/office/powerpoint/2010/main" val="439523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p>
        </p:txBody>
      </p:sp>
      <p:sp>
        <p:nvSpPr>
          <p:cNvPr id="3" name="Rectangle 4">
            <a:extLst>
              <a:ext uri="{FF2B5EF4-FFF2-40B4-BE49-F238E27FC236}">
                <a16:creationId xmlns:a16="http://schemas.microsoft.com/office/drawing/2014/main" id="{565034ED-2DD9-014F-F249-790556CA97DB}"/>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3F708084-F88D-4154-6C19-040D9D5B939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74451C60-4D0D-49C9-2EFF-1F070D10E2B4}"/>
              </a:ext>
            </a:extLst>
          </p:cNvPr>
          <p:cNvSpPr>
            <a:spLocks noGrp="1" noChangeArrowheads="1"/>
          </p:cNvSpPr>
          <p:nvPr>
            <p:ph type="sldNum" sz="quarter" idx="12"/>
          </p:nvPr>
        </p:nvSpPr>
        <p:spPr>
          <a:ln/>
        </p:spPr>
        <p:txBody>
          <a:bodyPr/>
          <a:lstStyle>
            <a:lvl1pPr>
              <a:defRPr/>
            </a:lvl1pPr>
          </a:lstStyle>
          <a:p>
            <a:fld id="{13768A9C-B399-434D-AD44-9EA9CF9CB861}" type="slidenum">
              <a:rPr lang="en-US" altLang="en-US"/>
              <a:pPr/>
              <a:t>‹#›</a:t>
            </a:fld>
            <a:endParaRPr lang="en-US" altLang="en-US"/>
          </a:p>
        </p:txBody>
      </p:sp>
    </p:spTree>
    <p:extLst>
      <p:ext uri="{BB962C8B-B14F-4D97-AF65-F5344CB8AC3E}">
        <p14:creationId xmlns:p14="http://schemas.microsoft.com/office/powerpoint/2010/main" val="871615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D8B7C95D-3038-23A2-9DE5-E8FB9C0559CC}"/>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E906DB7B-4B04-76C9-08BF-8CBD04CDC13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BF2CE018-0AA9-F806-776C-6E41DBE82DED}"/>
              </a:ext>
            </a:extLst>
          </p:cNvPr>
          <p:cNvSpPr>
            <a:spLocks noGrp="1" noChangeArrowheads="1"/>
          </p:cNvSpPr>
          <p:nvPr>
            <p:ph type="sldNum" sz="quarter" idx="12"/>
          </p:nvPr>
        </p:nvSpPr>
        <p:spPr>
          <a:ln/>
        </p:spPr>
        <p:txBody>
          <a:bodyPr/>
          <a:lstStyle>
            <a:lvl1pPr>
              <a:defRPr/>
            </a:lvl1pPr>
          </a:lstStyle>
          <a:p>
            <a:fld id="{84F53647-2D3D-4333-9B10-03BD7DB40948}" type="slidenum">
              <a:rPr lang="en-US" altLang="en-US"/>
              <a:pPr/>
              <a:t>‹#›</a:t>
            </a:fld>
            <a:endParaRPr lang="en-US" altLang="en-US"/>
          </a:p>
        </p:txBody>
      </p:sp>
    </p:spTree>
    <p:extLst>
      <p:ext uri="{BB962C8B-B14F-4D97-AF65-F5344CB8AC3E}">
        <p14:creationId xmlns:p14="http://schemas.microsoft.com/office/powerpoint/2010/main" val="1932682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14" y="273049"/>
            <a:ext cx="3008313" cy="1162051"/>
          </a:xfrm>
        </p:spPr>
        <p:txBody>
          <a:bodyPr anchor="b"/>
          <a:lstStyle>
            <a:lvl1pPr algn="l">
              <a:defRPr sz="2000" b="1"/>
            </a:lvl1pPr>
          </a:lstStyle>
          <a:p>
            <a:r>
              <a:rPr lang="fr-FR"/>
              <a:t>Cliquez et modifiez le titre</a:t>
            </a:r>
          </a:p>
        </p:txBody>
      </p:sp>
      <p:sp>
        <p:nvSpPr>
          <p:cNvPr id="3" name="Espace réservé du contenu 2"/>
          <p:cNvSpPr>
            <a:spLocks noGrp="1"/>
          </p:cNvSpPr>
          <p:nvPr>
            <p:ph idx="1"/>
          </p:nvPr>
        </p:nvSpPr>
        <p:spPr>
          <a:xfrm>
            <a:off x="3575050" y="27306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457214"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Rectangle 4">
            <a:extLst>
              <a:ext uri="{FF2B5EF4-FFF2-40B4-BE49-F238E27FC236}">
                <a16:creationId xmlns:a16="http://schemas.microsoft.com/office/drawing/2014/main" id="{CF828CB2-3EA1-BAB1-51CD-00589D5FC418}"/>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AE86756E-0102-B7DC-DA0D-EBEEF3B76AD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3DDD497D-A531-CF1E-9A67-FA80C3CDAE04}"/>
              </a:ext>
            </a:extLst>
          </p:cNvPr>
          <p:cNvSpPr>
            <a:spLocks noGrp="1" noChangeArrowheads="1"/>
          </p:cNvSpPr>
          <p:nvPr>
            <p:ph type="sldNum" sz="quarter" idx="12"/>
          </p:nvPr>
        </p:nvSpPr>
        <p:spPr>
          <a:ln/>
        </p:spPr>
        <p:txBody>
          <a:bodyPr/>
          <a:lstStyle>
            <a:lvl1pPr>
              <a:defRPr/>
            </a:lvl1pPr>
          </a:lstStyle>
          <a:p>
            <a:fld id="{8782C79D-A766-4165-9406-864F40A66421}" type="slidenum">
              <a:rPr lang="en-US" altLang="en-US"/>
              <a:pPr/>
              <a:t>‹#›</a:t>
            </a:fld>
            <a:endParaRPr lang="en-US" altLang="en-US"/>
          </a:p>
        </p:txBody>
      </p:sp>
    </p:spTree>
    <p:extLst>
      <p:ext uri="{BB962C8B-B14F-4D97-AF65-F5344CB8AC3E}">
        <p14:creationId xmlns:p14="http://schemas.microsoft.com/office/powerpoint/2010/main" val="4206619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1"/>
            <a:ext cx="5486400" cy="566739"/>
          </a:xfrm>
        </p:spPr>
        <p:txBody>
          <a:bodyPr anchor="b"/>
          <a:lstStyle>
            <a:lvl1pPr algn="l">
              <a:defRPr sz="2000" b="1"/>
            </a:lvl1pPr>
          </a:lstStyle>
          <a:p>
            <a:r>
              <a:rPr lang="fr-FR"/>
              <a:t>Cliquez et modifiez le titre</a:t>
            </a: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fr-FR" noProof="0"/>
          </a:p>
        </p:txBody>
      </p:sp>
      <p:sp>
        <p:nvSpPr>
          <p:cNvPr id="4" name="Espace réservé du texte 3"/>
          <p:cNvSpPr>
            <a:spLocks noGrp="1"/>
          </p:cNvSpPr>
          <p:nvPr>
            <p:ph type="body" sz="half" idx="2"/>
          </p:nvPr>
        </p:nvSpPr>
        <p:spPr>
          <a:xfrm>
            <a:off x="1792288" y="5367346"/>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Rectangle 4">
            <a:extLst>
              <a:ext uri="{FF2B5EF4-FFF2-40B4-BE49-F238E27FC236}">
                <a16:creationId xmlns:a16="http://schemas.microsoft.com/office/drawing/2014/main" id="{3CB53BDA-7CC1-6E4E-912C-EDCB421CB5E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A53F252-539B-F8DA-481F-10B1DBAD638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92FFDE15-9783-467D-F36C-416FED9831C3}"/>
              </a:ext>
            </a:extLst>
          </p:cNvPr>
          <p:cNvSpPr>
            <a:spLocks noGrp="1" noChangeArrowheads="1"/>
          </p:cNvSpPr>
          <p:nvPr>
            <p:ph type="sldNum" sz="quarter" idx="12"/>
          </p:nvPr>
        </p:nvSpPr>
        <p:spPr>
          <a:ln/>
        </p:spPr>
        <p:txBody>
          <a:bodyPr/>
          <a:lstStyle>
            <a:lvl1pPr>
              <a:defRPr/>
            </a:lvl1pPr>
          </a:lstStyle>
          <a:p>
            <a:fld id="{3C5F59FF-46E7-44C6-829F-42EF5B590CF6}" type="slidenum">
              <a:rPr lang="en-US" altLang="en-US"/>
              <a:pPr/>
              <a:t>‹#›</a:t>
            </a:fld>
            <a:endParaRPr lang="en-US" altLang="en-US"/>
          </a:p>
        </p:txBody>
      </p:sp>
    </p:spTree>
    <p:extLst>
      <p:ext uri="{BB962C8B-B14F-4D97-AF65-F5344CB8AC3E}">
        <p14:creationId xmlns:p14="http://schemas.microsoft.com/office/powerpoint/2010/main" val="27710914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104510A4-0E74-4AD0-D439-0DDBA2EC6F6F}"/>
              </a:ext>
            </a:extLst>
          </p:cNvPr>
          <p:cNvSpPr>
            <a:spLocks noGrp="1" noChangeArrowheads="1"/>
          </p:cNvSpPr>
          <p:nvPr>
            <p:ph type="title"/>
          </p:nvPr>
        </p:nvSpPr>
        <p:spPr bwMode="auto">
          <a:xfrm>
            <a:off x="228600" y="762000"/>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3C3D4C18-0CE6-81B9-ADDA-81824A01E3A0}"/>
              </a:ext>
            </a:extLst>
          </p:cNvPr>
          <p:cNvSpPr>
            <a:spLocks noGrp="1" noChangeArrowheads="1"/>
          </p:cNvSpPr>
          <p:nvPr>
            <p:ph type="body" idx="1"/>
          </p:nvPr>
        </p:nvSpPr>
        <p:spPr bwMode="auto">
          <a:xfrm>
            <a:off x="457200" y="1676400"/>
            <a:ext cx="82296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124" name="Rectangle 4">
            <a:extLst>
              <a:ext uri="{FF2B5EF4-FFF2-40B4-BE49-F238E27FC236}">
                <a16:creationId xmlns:a16="http://schemas.microsoft.com/office/drawing/2014/main" id="{B1DCC15A-7265-29B4-9D4A-A7BB4A6EFBD1}"/>
              </a:ext>
            </a:extLst>
          </p:cNvPr>
          <p:cNvSpPr>
            <a:spLocks noGrp="1" noChangeArrowheads="1"/>
          </p:cNvSpPr>
          <p:nvPr>
            <p:ph type="dt" sz="half" idx="2"/>
          </p:nvPr>
        </p:nvSpPr>
        <p:spPr bwMode="auto">
          <a:xfrm>
            <a:off x="457200" y="6245225"/>
            <a:ext cx="2133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ea typeface="ＭＳ Ｐゴシック" charset="0"/>
                <a:cs typeface="+mn-cs"/>
              </a:defRPr>
            </a:lvl1pPr>
          </a:lstStyle>
          <a:p>
            <a:pPr>
              <a:defRPr/>
            </a:pPr>
            <a:endParaRPr lang="en-US"/>
          </a:p>
        </p:txBody>
      </p:sp>
      <p:sp>
        <p:nvSpPr>
          <p:cNvPr id="5125" name="Rectangle 5">
            <a:extLst>
              <a:ext uri="{FF2B5EF4-FFF2-40B4-BE49-F238E27FC236}">
                <a16:creationId xmlns:a16="http://schemas.microsoft.com/office/drawing/2014/main" id="{4C674896-FAD1-E35C-C2F1-BDCBC7450C7B}"/>
              </a:ext>
            </a:extLst>
          </p:cNvPr>
          <p:cNvSpPr>
            <a:spLocks noGrp="1" noChangeArrowheads="1"/>
          </p:cNvSpPr>
          <p:nvPr>
            <p:ph type="ftr" sz="quarter" idx="3"/>
          </p:nvPr>
        </p:nvSpPr>
        <p:spPr bwMode="auto">
          <a:xfrm>
            <a:off x="3124200" y="6245225"/>
            <a:ext cx="2895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ea typeface="ＭＳ Ｐゴシック" charset="0"/>
                <a:cs typeface="+mn-cs"/>
              </a:defRPr>
            </a:lvl1pPr>
          </a:lstStyle>
          <a:p>
            <a:pPr>
              <a:defRPr/>
            </a:pPr>
            <a:endParaRPr lang="en-US"/>
          </a:p>
        </p:txBody>
      </p:sp>
      <p:sp>
        <p:nvSpPr>
          <p:cNvPr id="5126" name="Rectangle 6">
            <a:extLst>
              <a:ext uri="{FF2B5EF4-FFF2-40B4-BE49-F238E27FC236}">
                <a16:creationId xmlns:a16="http://schemas.microsoft.com/office/drawing/2014/main" id="{F1AF161F-7180-575C-F0B5-78370575BDB6}"/>
              </a:ext>
            </a:extLst>
          </p:cNvPr>
          <p:cNvSpPr>
            <a:spLocks noGrp="1" noChangeArrowheads="1"/>
          </p:cNvSpPr>
          <p:nvPr>
            <p:ph type="sldNum" sz="quarter" idx="4"/>
          </p:nvPr>
        </p:nvSpPr>
        <p:spPr bwMode="auto">
          <a:xfrm>
            <a:off x="6553200" y="6245225"/>
            <a:ext cx="2133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lvl1pPr>
          </a:lstStyle>
          <a:p>
            <a:fld id="{F448F045-1AC0-4C4A-B28B-4A0AD085E929}" type="slidenum">
              <a:rPr lang="en-US" altLang="en-US"/>
              <a:pPr/>
              <a:t>‹#›</a:t>
            </a:fld>
            <a:endParaRPr lang="en-US" altLang="en-US"/>
          </a:p>
        </p:txBody>
      </p:sp>
      <p:sp>
        <p:nvSpPr>
          <p:cNvPr id="5129" name="Text Box 9">
            <a:extLst>
              <a:ext uri="{FF2B5EF4-FFF2-40B4-BE49-F238E27FC236}">
                <a16:creationId xmlns:a16="http://schemas.microsoft.com/office/drawing/2014/main" id="{925BAB28-4389-E215-6099-92F51767F7AE}"/>
              </a:ext>
            </a:extLst>
          </p:cNvPr>
          <p:cNvSpPr txBox="1">
            <a:spLocks noChangeArrowheads="1"/>
          </p:cNvSpPr>
          <p:nvPr/>
        </p:nvSpPr>
        <p:spPr bwMode="auto">
          <a:xfrm>
            <a:off x="0" y="0"/>
            <a:ext cx="9144000" cy="400050"/>
          </a:xfrm>
          <a:prstGeom prst="rect">
            <a:avLst/>
          </a:prstGeom>
          <a:solidFill>
            <a:schemeClr val="bg1">
              <a:lumMod val="85000"/>
            </a:schemeClr>
          </a:solidFill>
          <a:ln w="9525">
            <a:solidFill>
              <a:schemeClr val="bg1">
                <a:lumMod val="95000"/>
              </a:schemeClr>
            </a:solidFill>
            <a:miter lim="800000"/>
            <a:headEnd/>
            <a:tailEnd/>
          </a:ln>
          <a:effectLst/>
        </p:spPr>
        <p:txBody>
          <a:bodyPr>
            <a:spAutoFit/>
          </a:bodyPr>
          <a:lstStyle>
            <a:lvl1pPr eaLnBrk="0" hangingPunct="0">
              <a:defRPr sz="28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8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8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8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8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8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8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8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defRPr/>
            </a:pPr>
            <a:r>
              <a:rPr lang="en-US" altLang="en-US" sz="2000" b="1" dirty="0">
                <a:solidFill>
                  <a:srgbClr val="0D0D0D"/>
                </a:solidFill>
              </a:rPr>
              <a:t>Lecture 13 </a:t>
            </a:r>
            <a:r>
              <a:rPr lang="mr-IN" altLang="en-US" sz="2000" b="1" dirty="0">
                <a:solidFill>
                  <a:srgbClr val="0D0D0D"/>
                </a:solidFill>
              </a:rPr>
              <a:t>–</a:t>
            </a:r>
            <a:r>
              <a:rPr lang="en-US" altLang="en-US" sz="2000" b="1" dirty="0">
                <a:solidFill>
                  <a:srgbClr val="0D0D0D"/>
                </a:solidFill>
              </a:rPr>
              <a:t> A simple Smart Contract</a:t>
            </a: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lvl1pPr algn="l" rtl="0" eaLnBrk="0" fontAlgn="base" hangingPunct="0">
        <a:spcBef>
          <a:spcPct val="0"/>
        </a:spcBef>
        <a:spcAft>
          <a:spcPct val="0"/>
        </a:spcAft>
        <a:defRPr sz="3600" b="1">
          <a:solidFill>
            <a:schemeClr val="tx2"/>
          </a:solidFill>
          <a:latin typeface="+mj-lt"/>
          <a:ea typeface="+mj-ea"/>
          <a:cs typeface="ＭＳ Ｐゴシック" charset="0"/>
        </a:defRPr>
      </a:lvl1pPr>
      <a:lvl2pPr algn="l" rtl="0" eaLnBrk="0" fontAlgn="base" hangingPunct="0">
        <a:spcBef>
          <a:spcPct val="0"/>
        </a:spcBef>
        <a:spcAft>
          <a:spcPct val="0"/>
        </a:spcAft>
        <a:defRPr sz="3600" b="1">
          <a:solidFill>
            <a:schemeClr val="tx2"/>
          </a:solidFill>
          <a:latin typeface="Trebuchet MS" charset="0"/>
          <a:ea typeface="ＭＳ Ｐゴシック" charset="0"/>
          <a:cs typeface="ＭＳ Ｐゴシック" charset="0"/>
        </a:defRPr>
      </a:lvl2pPr>
      <a:lvl3pPr algn="l" rtl="0" eaLnBrk="0" fontAlgn="base" hangingPunct="0">
        <a:spcBef>
          <a:spcPct val="0"/>
        </a:spcBef>
        <a:spcAft>
          <a:spcPct val="0"/>
        </a:spcAft>
        <a:defRPr sz="3600" b="1">
          <a:solidFill>
            <a:schemeClr val="tx2"/>
          </a:solidFill>
          <a:latin typeface="Trebuchet MS" charset="0"/>
          <a:ea typeface="ＭＳ Ｐゴシック" charset="0"/>
          <a:cs typeface="ＭＳ Ｐゴシック" charset="0"/>
        </a:defRPr>
      </a:lvl3pPr>
      <a:lvl4pPr algn="l" rtl="0" eaLnBrk="0" fontAlgn="base" hangingPunct="0">
        <a:spcBef>
          <a:spcPct val="0"/>
        </a:spcBef>
        <a:spcAft>
          <a:spcPct val="0"/>
        </a:spcAft>
        <a:defRPr sz="3600" b="1">
          <a:solidFill>
            <a:schemeClr val="tx2"/>
          </a:solidFill>
          <a:latin typeface="Trebuchet MS" charset="0"/>
          <a:ea typeface="ＭＳ Ｐゴシック" charset="0"/>
          <a:cs typeface="ＭＳ Ｐゴシック" charset="0"/>
        </a:defRPr>
      </a:lvl4pPr>
      <a:lvl5pPr algn="l" rtl="0" eaLnBrk="0" fontAlgn="base" hangingPunct="0">
        <a:spcBef>
          <a:spcPct val="0"/>
        </a:spcBef>
        <a:spcAft>
          <a:spcPct val="0"/>
        </a:spcAft>
        <a:defRPr sz="3600" b="1">
          <a:solidFill>
            <a:schemeClr val="tx2"/>
          </a:solidFill>
          <a:latin typeface="Trebuchet MS" charset="0"/>
          <a:ea typeface="ＭＳ Ｐゴシック" charset="0"/>
          <a:cs typeface="ＭＳ Ｐゴシック" charset="0"/>
        </a:defRPr>
      </a:lvl5pPr>
      <a:lvl6pPr marL="457200" algn="l" rtl="0" fontAlgn="base">
        <a:spcBef>
          <a:spcPct val="0"/>
        </a:spcBef>
        <a:spcAft>
          <a:spcPct val="0"/>
        </a:spcAft>
        <a:defRPr sz="3600" b="1">
          <a:solidFill>
            <a:schemeClr val="tx2"/>
          </a:solidFill>
          <a:latin typeface="Trebuchet MS" charset="0"/>
          <a:ea typeface="ＭＳ Ｐゴシック" charset="0"/>
        </a:defRPr>
      </a:lvl6pPr>
      <a:lvl7pPr marL="914400" algn="l" rtl="0" fontAlgn="base">
        <a:spcBef>
          <a:spcPct val="0"/>
        </a:spcBef>
        <a:spcAft>
          <a:spcPct val="0"/>
        </a:spcAft>
        <a:defRPr sz="3600" b="1">
          <a:solidFill>
            <a:schemeClr val="tx2"/>
          </a:solidFill>
          <a:latin typeface="Trebuchet MS" charset="0"/>
          <a:ea typeface="ＭＳ Ｐゴシック" charset="0"/>
        </a:defRPr>
      </a:lvl7pPr>
      <a:lvl8pPr marL="1371600" algn="l" rtl="0" fontAlgn="base">
        <a:spcBef>
          <a:spcPct val="0"/>
        </a:spcBef>
        <a:spcAft>
          <a:spcPct val="0"/>
        </a:spcAft>
        <a:defRPr sz="3600" b="1">
          <a:solidFill>
            <a:schemeClr val="tx2"/>
          </a:solidFill>
          <a:latin typeface="Trebuchet MS" charset="0"/>
          <a:ea typeface="ＭＳ Ｐゴシック" charset="0"/>
        </a:defRPr>
      </a:lvl8pPr>
      <a:lvl9pPr marL="1828800" algn="l" rtl="0" fontAlgn="base">
        <a:spcBef>
          <a:spcPct val="0"/>
        </a:spcBef>
        <a:spcAft>
          <a:spcPct val="0"/>
        </a:spcAft>
        <a:defRPr sz="3600" b="1">
          <a:solidFill>
            <a:schemeClr val="tx2"/>
          </a:solidFill>
          <a:latin typeface="Trebuchet MS" charset="0"/>
          <a:ea typeface="ＭＳ Ｐゴシック"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EE45A500-ECCD-B63C-15B3-C97928C083D5}"/>
              </a:ext>
            </a:extLst>
          </p:cNvPr>
          <p:cNvSpPr>
            <a:spLocks noGrp="1" noChangeArrowheads="1"/>
          </p:cNvSpPr>
          <p:nvPr>
            <p:ph type="ctrTitle"/>
          </p:nvPr>
        </p:nvSpPr>
        <p:spPr>
          <a:xfrm>
            <a:off x="685800" y="2130425"/>
            <a:ext cx="7772400" cy="1470025"/>
          </a:xfrm>
        </p:spPr>
        <p:txBody>
          <a:bodyPr/>
          <a:lstStyle/>
          <a:p>
            <a:pPr algn="ctr" eaLnBrk="1" hangingPunct="1">
              <a:defRPr/>
            </a:pPr>
            <a:r>
              <a:rPr lang="en-US" dirty="0">
                <a:solidFill>
                  <a:srgbClr val="0000FF"/>
                </a:solidFill>
                <a:cs typeface="+mj-cs"/>
              </a:rPr>
              <a:t>Lecture 13 </a:t>
            </a:r>
            <a:br>
              <a:rPr lang="en-US" dirty="0">
                <a:solidFill>
                  <a:srgbClr val="0000FF"/>
                </a:solidFill>
                <a:cs typeface="+mj-cs"/>
              </a:rPr>
            </a:br>
            <a:r>
              <a:rPr lang="en-US" dirty="0">
                <a:solidFill>
                  <a:schemeClr val="tx1">
                    <a:lumMod val="95000"/>
                    <a:lumOff val="5000"/>
                  </a:schemeClr>
                </a:solidFill>
              </a:rPr>
              <a:t>A simple Smart Contract</a:t>
            </a:r>
            <a:endParaRPr lang="en-US" dirty="0">
              <a:solidFill>
                <a:srgbClr val="0000FF"/>
              </a:solidFill>
              <a:cs typeface="+mj-cs"/>
            </a:endParaRPr>
          </a:p>
        </p:txBody>
      </p:sp>
      <p:sp>
        <p:nvSpPr>
          <p:cNvPr id="2" name="Slide Number Placeholder 1">
            <a:extLst>
              <a:ext uri="{FF2B5EF4-FFF2-40B4-BE49-F238E27FC236}">
                <a16:creationId xmlns:a16="http://schemas.microsoft.com/office/drawing/2014/main" id="{31B51B15-EF18-F312-866C-C2A8939549E4}"/>
              </a:ext>
            </a:extLst>
          </p:cNvPr>
          <p:cNvSpPr>
            <a:spLocks noGrp="1"/>
          </p:cNvSpPr>
          <p:nvPr>
            <p:ph type="sldNum" sz="quarter" idx="12"/>
          </p:nvPr>
        </p:nvSpPr>
        <p:spPr/>
        <p:txBody>
          <a:bodyPr/>
          <a:lstStyle/>
          <a:p>
            <a:fld id="{C7163E85-87C7-4459-8063-96B52C8767A1}" type="slidenum">
              <a:rPr lang="en-US" altLang="en-US" smtClean="0"/>
              <a:pPr/>
              <a:t>1</a:t>
            </a:fld>
            <a:endParaRPr lang="en-US" altLang="en-US"/>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re 3">
            <a:extLst>
              <a:ext uri="{FF2B5EF4-FFF2-40B4-BE49-F238E27FC236}">
                <a16:creationId xmlns:a16="http://schemas.microsoft.com/office/drawing/2014/main" id="{CCE6525A-CB81-F0D1-B1D5-ED30CE745EDC}"/>
              </a:ext>
            </a:extLst>
          </p:cNvPr>
          <p:cNvSpPr>
            <a:spLocks noGrp="1" noChangeArrowheads="1"/>
          </p:cNvSpPr>
          <p:nvPr>
            <p:ph type="title"/>
          </p:nvPr>
        </p:nvSpPr>
        <p:spPr>
          <a:xfrm>
            <a:off x="381000" y="2895600"/>
            <a:ext cx="8229600" cy="685800"/>
          </a:xfrm>
        </p:spPr>
        <p:txBody>
          <a:bodyPr/>
          <a:lstStyle/>
          <a:p>
            <a:r>
              <a:rPr lang="fr-FR" altLang="en-US"/>
              <a:t>Hands-on Introduction to Ethereum</a:t>
            </a:r>
          </a:p>
        </p:txBody>
      </p:sp>
      <p:sp>
        <p:nvSpPr>
          <p:cNvPr id="2" name="Slide Number Placeholder 1">
            <a:extLst>
              <a:ext uri="{FF2B5EF4-FFF2-40B4-BE49-F238E27FC236}">
                <a16:creationId xmlns:a16="http://schemas.microsoft.com/office/drawing/2014/main" id="{D3D9877B-8079-7AFF-527F-E679F7DF2B66}"/>
              </a:ext>
            </a:extLst>
          </p:cNvPr>
          <p:cNvSpPr>
            <a:spLocks noGrp="1"/>
          </p:cNvSpPr>
          <p:nvPr>
            <p:ph type="sldNum" sz="quarter" idx="12"/>
          </p:nvPr>
        </p:nvSpPr>
        <p:spPr/>
        <p:txBody>
          <a:bodyPr/>
          <a:lstStyle/>
          <a:p>
            <a:fld id="{13768A9C-B399-434D-AD44-9EA9CF9CB861}" type="slidenum">
              <a:rPr lang="en-US" altLang="en-US" smtClean="0"/>
              <a:pPr/>
              <a:t>10</a:t>
            </a:fld>
            <a:endParaRPr lang="en-US"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re 1">
            <a:extLst>
              <a:ext uri="{FF2B5EF4-FFF2-40B4-BE49-F238E27FC236}">
                <a16:creationId xmlns:a16="http://schemas.microsoft.com/office/drawing/2014/main" id="{C7A51CDB-6292-9834-E2AB-25A083CEFF79}"/>
              </a:ext>
            </a:extLst>
          </p:cNvPr>
          <p:cNvSpPr>
            <a:spLocks noGrp="1" noChangeArrowheads="1"/>
          </p:cNvSpPr>
          <p:nvPr>
            <p:ph type="title"/>
          </p:nvPr>
        </p:nvSpPr>
        <p:spPr/>
        <p:txBody>
          <a:bodyPr/>
          <a:lstStyle/>
          <a:p>
            <a:r>
              <a:rPr lang="fr-FR" altLang="en-US"/>
              <a:t>Ether Currency Units </a:t>
            </a:r>
          </a:p>
        </p:txBody>
      </p:sp>
      <p:sp>
        <p:nvSpPr>
          <p:cNvPr id="28674" name="Espace réservé du contenu 2">
            <a:extLst>
              <a:ext uri="{FF2B5EF4-FFF2-40B4-BE49-F238E27FC236}">
                <a16:creationId xmlns:a16="http://schemas.microsoft.com/office/drawing/2014/main" id="{CC250BBC-4F12-F492-065B-A9561C18B983}"/>
              </a:ext>
            </a:extLst>
          </p:cNvPr>
          <p:cNvSpPr>
            <a:spLocks noGrp="1" noChangeArrowheads="1"/>
          </p:cNvSpPr>
          <p:nvPr>
            <p:ph idx="1"/>
          </p:nvPr>
        </p:nvSpPr>
        <p:spPr/>
        <p:txBody>
          <a:bodyPr/>
          <a:lstStyle/>
          <a:p>
            <a:r>
              <a:rPr lang="fr-FR" altLang="en-US" sz="2000" dirty="0" err="1"/>
              <a:t>Ethereum</a:t>
            </a:r>
            <a:r>
              <a:rPr lang="fr-FR" altLang="fr-FR" sz="2000" dirty="0" err="1"/>
              <a:t>’</a:t>
            </a:r>
            <a:r>
              <a:rPr lang="fr-FR" altLang="en-US" sz="2000" dirty="0" err="1"/>
              <a:t>s</a:t>
            </a:r>
            <a:r>
              <a:rPr lang="fr-FR" altLang="en-US" sz="2000" dirty="0"/>
              <a:t> </a:t>
            </a:r>
            <a:r>
              <a:rPr lang="fr-FR" altLang="en-US" sz="2000" dirty="0" err="1"/>
              <a:t>currency</a:t>
            </a:r>
            <a:r>
              <a:rPr lang="fr-FR" altLang="en-US" sz="2000" dirty="0"/>
              <a:t> unit </a:t>
            </a:r>
            <a:r>
              <a:rPr lang="fr-FR" altLang="en-US" sz="2000" dirty="0" err="1"/>
              <a:t>is</a:t>
            </a:r>
            <a:r>
              <a:rPr lang="fr-FR" altLang="en-US" sz="2000" dirty="0"/>
              <a:t> </a:t>
            </a:r>
            <a:r>
              <a:rPr lang="fr-FR" altLang="en-US" sz="2000" dirty="0" err="1"/>
              <a:t>called</a:t>
            </a:r>
            <a:r>
              <a:rPr lang="fr-FR" altLang="en-US" sz="2000" dirty="0"/>
              <a:t> </a:t>
            </a:r>
            <a:r>
              <a:rPr lang="fr-FR" altLang="en-US" sz="2000" i="1" dirty="0" err="1"/>
              <a:t>ether</a:t>
            </a:r>
            <a:r>
              <a:rPr lang="fr-FR" altLang="en-US" sz="2000" dirty="0"/>
              <a:t>, </a:t>
            </a:r>
            <a:r>
              <a:rPr lang="fr-FR" altLang="en-US" sz="2000" dirty="0" err="1"/>
              <a:t>identified</a:t>
            </a:r>
            <a:r>
              <a:rPr lang="fr-FR" altLang="en-US" sz="2000" dirty="0"/>
              <a:t> </a:t>
            </a:r>
            <a:r>
              <a:rPr lang="fr-FR" altLang="en-US" sz="2000" dirty="0" err="1"/>
              <a:t>also</a:t>
            </a:r>
            <a:r>
              <a:rPr lang="fr-FR" altLang="en-US" sz="2000" dirty="0"/>
              <a:t> as </a:t>
            </a:r>
            <a:r>
              <a:rPr lang="fr-FR" altLang="fr-FR" sz="2000" dirty="0"/>
              <a:t>“</a:t>
            </a:r>
            <a:r>
              <a:rPr lang="fr-FR" altLang="en-US" sz="2000" dirty="0"/>
              <a:t>ETH</a:t>
            </a:r>
            <a:r>
              <a:rPr lang="fr-FR" altLang="fr-FR" sz="2000" dirty="0"/>
              <a:t>”</a:t>
            </a:r>
            <a:r>
              <a:rPr lang="fr-FR" altLang="en-US" sz="2000" dirty="0"/>
              <a:t> </a:t>
            </a:r>
          </a:p>
          <a:p>
            <a:r>
              <a:rPr lang="fr-FR" altLang="en-US" sz="2000" dirty="0"/>
              <a:t>Ether </a:t>
            </a:r>
            <a:r>
              <a:rPr lang="fr-FR" altLang="en-US" sz="2000" dirty="0" err="1"/>
              <a:t>is</a:t>
            </a:r>
            <a:r>
              <a:rPr lang="fr-FR" altLang="en-US" sz="2000" dirty="0"/>
              <a:t> </a:t>
            </a:r>
            <a:r>
              <a:rPr lang="fr-FR" altLang="en-US" sz="2000" dirty="0" err="1"/>
              <a:t>subdivided</a:t>
            </a:r>
            <a:r>
              <a:rPr lang="fr-FR" altLang="en-US" sz="2000" dirty="0"/>
              <a:t> </a:t>
            </a:r>
            <a:r>
              <a:rPr lang="fr-FR" altLang="en-US" sz="2000" dirty="0" err="1"/>
              <a:t>into</a:t>
            </a:r>
            <a:r>
              <a:rPr lang="fr-FR" altLang="en-US" sz="2000" dirty="0"/>
              <a:t> </a:t>
            </a:r>
            <a:r>
              <a:rPr lang="fr-FR" altLang="en-US" sz="2000" dirty="0" err="1"/>
              <a:t>smaller</a:t>
            </a:r>
            <a:r>
              <a:rPr lang="fr-FR" altLang="en-US" sz="2000" dirty="0"/>
              <a:t> </a:t>
            </a:r>
            <a:r>
              <a:rPr lang="fr-FR" altLang="en-US" sz="2000" dirty="0" err="1"/>
              <a:t>units</a:t>
            </a:r>
            <a:r>
              <a:rPr lang="fr-FR" altLang="en-US" sz="2000" dirty="0"/>
              <a:t>, down to the </a:t>
            </a:r>
            <a:r>
              <a:rPr lang="fr-FR" altLang="en-US" sz="2000" dirty="0" err="1"/>
              <a:t>smallest</a:t>
            </a:r>
            <a:r>
              <a:rPr lang="fr-FR" altLang="en-US" sz="2000" dirty="0"/>
              <a:t> unit possible, </a:t>
            </a:r>
            <a:r>
              <a:rPr lang="fr-FR" altLang="en-US" sz="2000" dirty="0" err="1"/>
              <a:t>which</a:t>
            </a:r>
            <a:r>
              <a:rPr lang="fr-FR" altLang="en-US" sz="2000" dirty="0"/>
              <a:t> </a:t>
            </a:r>
            <a:r>
              <a:rPr lang="fr-FR" altLang="en-US" sz="2000" dirty="0" err="1"/>
              <a:t>is</a:t>
            </a:r>
            <a:r>
              <a:rPr lang="fr-FR" altLang="en-US" sz="2000" dirty="0"/>
              <a:t> </a:t>
            </a:r>
            <a:r>
              <a:rPr lang="fr-FR" altLang="en-US" sz="2000" dirty="0" err="1"/>
              <a:t>named</a:t>
            </a:r>
            <a:r>
              <a:rPr lang="fr-FR" altLang="en-US" sz="2000" dirty="0"/>
              <a:t> </a:t>
            </a:r>
            <a:r>
              <a:rPr lang="fr-FR" altLang="en-US" sz="2000" i="1" dirty="0" err="1"/>
              <a:t>wei</a:t>
            </a:r>
            <a:r>
              <a:rPr lang="fr-FR" altLang="en-US" sz="2000" dirty="0"/>
              <a:t>. </a:t>
            </a:r>
          </a:p>
          <a:p>
            <a:endParaRPr lang="fr-FR" altLang="en-US" sz="2000" dirty="0"/>
          </a:p>
          <a:p>
            <a:r>
              <a:rPr lang="fr-FR" altLang="en-US" sz="2000" dirty="0"/>
              <a:t>The value of </a:t>
            </a:r>
            <a:r>
              <a:rPr lang="fr-FR" altLang="en-US" sz="2000" dirty="0" err="1"/>
              <a:t>ether</a:t>
            </a:r>
            <a:r>
              <a:rPr lang="fr-FR" altLang="en-US" sz="2000" dirty="0"/>
              <a:t> </a:t>
            </a:r>
            <a:r>
              <a:rPr lang="fr-FR" altLang="en-US" sz="2000" dirty="0" err="1"/>
              <a:t>is</a:t>
            </a:r>
            <a:r>
              <a:rPr lang="fr-FR" altLang="en-US" sz="2000" dirty="0"/>
              <a:t> </a:t>
            </a:r>
            <a:r>
              <a:rPr lang="fr-FR" altLang="en-US" sz="2000" dirty="0" err="1"/>
              <a:t>always</a:t>
            </a:r>
            <a:r>
              <a:rPr lang="fr-FR" altLang="en-US" sz="2000" dirty="0"/>
              <a:t> </a:t>
            </a:r>
            <a:r>
              <a:rPr lang="fr-FR" altLang="en-US" sz="2000" dirty="0" err="1"/>
              <a:t>represented</a:t>
            </a:r>
            <a:r>
              <a:rPr lang="fr-FR" altLang="en-US" sz="2000" dirty="0"/>
              <a:t> </a:t>
            </a:r>
            <a:r>
              <a:rPr lang="fr-FR" altLang="en-US" sz="2000" dirty="0" err="1"/>
              <a:t>internally</a:t>
            </a:r>
            <a:r>
              <a:rPr lang="fr-FR" altLang="en-US" sz="2000" dirty="0"/>
              <a:t> in </a:t>
            </a:r>
            <a:r>
              <a:rPr lang="fr-FR" altLang="en-US" sz="2000" dirty="0" err="1"/>
              <a:t>Ethereum</a:t>
            </a:r>
            <a:r>
              <a:rPr lang="fr-FR" altLang="en-US" sz="2000" dirty="0"/>
              <a:t> as an </a:t>
            </a:r>
            <a:r>
              <a:rPr lang="fr-FR" altLang="en-US" sz="2000" dirty="0" err="1"/>
              <a:t>unsigned</a:t>
            </a:r>
            <a:r>
              <a:rPr lang="fr-FR" altLang="en-US" sz="2000" dirty="0"/>
              <a:t> </a:t>
            </a:r>
            <a:r>
              <a:rPr lang="fr-FR" altLang="en-US" sz="2000" dirty="0" err="1"/>
              <a:t>integer</a:t>
            </a:r>
            <a:r>
              <a:rPr lang="fr-FR" altLang="en-US" sz="2000" dirty="0"/>
              <a:t> value </a:t>
            </a:r>
            <a:r>
              <a:rPr lang="fr-FR" altLang="en-US" sz="2000" dirty="0" err="1"/>
              <a:t>denominated</a:t>
            </a:r>
            <a:r>
              <a:rPr lang="fr-FR" altLang="en-US" sz="2000" dirty="0"/>
              <a:t> in </a:t>
            </a:r>
            <a:r>
              <a:rPr lang="fr-FR" altLang="en-US" sz="2000" dirty="0" err="1"/>
              <a:t>wei</a:t>
            </a:r>
            <a:r>
              <a:rPr lang="fr-FR" altLang="en-US" sz="2000" dirty="0"/>
              <a:t>. </a:t>
            </a:r>
          </a:p>
          <a:p>
            <a:pPr lvl="1"/>
            <a:r>
              <a:rPr lang="fr-FR" altLang="en-US" sz="1800" dirty="0" err="1"/>
              <a:t>When</a:t>
            </a:r>
            <a:r>
              <a:rPr lang="fr-FR" altLang="en-US" sz="1800" dirty="0"/>
              <a:t> </a:t>
            </a:r>
            <a:r>
              <a:rPr lang="fr-FR" altLang="en-US" sz="1800" dirty="0" err="1"/>
              <a:t>you</a:t>
            </a:r>
            <a:r>
              <a:rPr lang="fr-FR" altLang="en-US" sz="1800" dirty="0"/>
              <a:t> </a:t>
            </a:r>
            <a:r>
              <a:rPr lang="fr-FR" altLang="en-US" sz="1800" dirty="0" err="1"/>
              <a:t>transact</a:t>
            </a:r>
            <a:r>
              <a:rPr lang="fr-FR" altLang="en-US" sz="1800" dirty="0"/>
              <a:t> 1 </a:t>
            </a:r>
            <a:r>
              <a:rPr lang="fr-FR" altLang="en-US" sz="1800" dirty="0" err="1"/>
              <a:t>ether</a:t>
            </a:r>
            <a:r>
              <a:rPr lang="fr-FR" altLang="en-US" sz="1800" dirty="0"/>
              <a:t>, the transaction encodes 1000000000000000000 </a:t>
            </a:r>
            <a:r>
              <a:rPr lang="fr-FR" altLang="en-US" sz="1800" dirty="0" err="1"/>
              <a:t>wei</a:t>
            </a:r>
            <a:r>
              <a:rPr lang="fr-FR" altLang="en-US" sz="1800" dirty="0"/>
              <a:t> as the value. </a:t>
            </a:r>
          </a:p>
          <a:p>
            <a:endParaRPr lang="fr-FR" altLang="en-US" sz="2000" dirty="0"/>
          </a:p>
          <a:p>
            <a:endParaRPr lang="fr-FR" altLang="en-US" sz="2000" dirty="0"/>
          </a:p>
          <a:p>
            <a:endParaRPr lang="fr-FR" altLang="en-US" sz="2000" dirty="0"/>
          </a:p>
          <a:p>
            <a:endParaRPr lang="fr-FR" altLang="en-US" sz="2000" dirty="0"/>
          </a:p>
        </p:txBody>
      </p:sp>
      <p:sp>
        <p:nvSpPr>
          <p:cNvPr id="2" name="Slide Number Placeholder 1">
            <a:extLst>
              <a:ext uri="{FF2B5EF4-FFF2-40B4-BE49-F238E27FC236}">
                <a16:creationId xmlns:a16="http://schemas.microsoft.com/office/drawing/2014/main" id="{7B48E1B7-F1B0-CC1F-E706-37F0354689FA}"/>
              </a:ext>
            </a:extLst>
          </p:cNvPr>
          <p:cNvSpPr>
            <a:spLocks noGrp="1"/>
          </p:cNvSpPr>
          <p:nvPr>
            <p:ph type="sldNum" sz="quarter" idx="12"/>
          </p:nvPr>
        </p:nvSpPr>
        <p:spPr/>
        <p:txBody>
          <a:bodyPr/>
          <a:lstStyle/>
          <a:p>
            <a:fld id="{5AC41370-7ADD-49A1-A45B-47BA2735EE84}" type="slidenum">
              <a:rPr lang="en-US" altLang="en-US" smtClean="0"/>
              <a:pPr/>
              <a:t>11</a:t>
            </a:fld>
            <a:endParaRPr lang="en-US"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re 1">
            <a:extLst>
              <a:ext uri="{FF2B5EF4-FFF2-40B4-BE49-F238E27FC236}">
                <a16:creationId xmlns:a16="http://schemas.microsoft.com/office/drawing/2014/main" id="{965D5AD6-F860-C52C-7D72-CBFC9CDA8B33}"/>
              </a:ext>
            </a:extLst>
          </p:cNvPr>
          <p:cNvSpPr>
            <a:spLocks noGrp="1" noChangeArrowheads="1"/>
          </p:cNvSpPr>
          <p:nvPr>
            <p:ph type="title"/>
          </p:nvPr>
        </p:nvSpPr>
        <p:spPr/>
        <p:txBody>
          <a:bodyPr/>
          <a:lstStyle/>
          <a:p>
            <a:r>
              <a:rPr lang="fr-FR" altLang="en-US"/>
              <a:t>Ether Currency Units </a:t>
            </a:r>
          </a:p>
        </p:txBody>
      </p:sp>
      <p:pic>
        <p:nvPicPr>
          <p:cNvPr id="29698" name="Espace réservé du contenu 3" descr="Screenshot 2019-10-08 at 9.53.11 AM.pdf">
            <a:extLst>
              <a:ext uri="{FF2B5EF4-FFF2-40B4-BE49-F238E27FC236}">
                <a16:creationId xmlns:a16="http://schemas.microsoft.com/office/drawing/2014/main" id="{7ABBD0F7-946F-E35B-DF1F-91AC884B3A6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t="3131" b="3131"/>
          <a:stretch>
            <a:fillRect/>
          </a:stretch>
        </p:blipFill>
        <p:spPr/>
      </p:pic>
      <p:sp>
        <p:nvSpPr>
          <p:cNvPr id="2" name="Slide Number Placeholder 1">
            <a:extLst>
              <a:ext uri="{FF2B5EF4-FFF2-40B4-BE49-F238E27FC236}">
                <a16:creationId xmlns:a16="http://schemas.microsoft.com/office/drawing/2014/main" id="{67B2DDD9-14AB-E40D-FF82-F83875618A85}"/>
              </a:ext>
            </a:extLst>
          </p:cNvPr>
          <p:cNvSpPr>
            <a:spLocks noGrp="1"/>
          </p:cNvSpPr>
          <p:nvPr>
            <p:ph type="sldNum" sz="quarter" idx="12"/>
          </p:nvPr>
        </p:nvSpPr>
        <p:spPr/>
        <p:txBody>
          <a:bodyPr/>
          <a:lstStyle/>
          <a:p>
            <a:fld id="{5AC41370-7ADD-49A1-A45B-47BA2735EE84}" type="slidenum">
              <a:rPr lang="en-US" altLang="en-US" smtClean="0"/>
              <a:pPr/>
              <a:t>12</a:t>
            </a:fld>
            <a:endParaRPr lang="en-US"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re 1">
            <a:extLst>
              <a:ext uri="{FF2B5EF4-FFF2-40B4-BE49-F238E27FC236}">
                <a16:creationId xmlns:a16="http://schemas.microsoft.com/office/drawing/2014/main" id="{80235854-0BFE-AE64-87CD-6C4CBCAF1CC8}"/>
              </a:ext>
            </a:extLst>
          </p:cNvPr>
          <p:cNvSpPr>
            <a:spLocks noGrp="1" noChangeArrowheads="1"/>
          </p:cNvSpPr>
          <p:nvPr>
            <p:ph type="title"/>
          </p:nvPr>
        </p:nvSpPr>
        <p:spPr/>
        <p:txBody>
          <a:bodyPr/>
          <a:lstStyle/>
          <a:p>
            <a:r>
              <a:rPr lang="fr-FR" altLang="en-US"/>
              <a:t>Ethereum Wallet</a:t>
            </a:r>
          </a:p>
        </p:txBody>
      </p:sp>
      <p:sp>
        <p:nvSpPr>
          <p:cNvPr id="30722" name="Espace réservé du contenu 2">
            <a:extLst>
              <a:ext uri="{FF2B5EF4-FFF2-40B4-BE49-F238E27FC236}">
                <a16:creationId xmlns:a16="http://schemas.microsoft.com/office/drawing/2014/main" id="{8C1B1EA8-4C83-F55E-B016-4BAC2C6F1B89}"/>
              </a:ext>
            </a:extLst>
          </p:cNvPr>
          <p:cNvSpPr>
            <a:spLocks noGrp="1" noChangeArrowheads="1"/>
          </p:cNvSpPr>
          <p:nvPr>
            <p:ph idx="1"/>
          </p:nvPr>
        </p:nvSpPr>
        <p:spPr/>
        <p:txBody>
          <a:bodyPr/>
          <a:lstStyle/>
          <a:p>
            <a:r>
              <a:rPr lang="fr-FR" altLang="en-US" sz="2400"/>
              <a:t>A software application that helps you manage your Ethereum account. </a:t>
            </a:r>
          </a:p>
          <a:p>
            <a:endParaRPr lang="fr-FR" altLang="en-US" sz="2400"/>
          </a:p>
          <a:p>
            <a:r>
              <a:rPr lang="fr-FR" altLang="en-US" sz="2400"/>
              <a:t>It can be a mobile wallet or a desktop wallet or a web-based wallet. </a:t>
            </a:r>
          </a:p>
          <a:p>
            <a:endParaRPr lang="fr-FR" altLang="en-US" sz="2400"/>
          </a:p>
          <a:p>
            <a:endParaRPr lang="fr-FR" altLang="en-US" sz="2400"/>
          </a:p>
        </p:txBody>
      </p:sp>
      <p:sp>
        <p:nvSpPr>
          <p:cNvPr id="2" name="Slide Number Placeholder 1">
            <a:extLst>
              <a:ext uri="{FF2B5EF4-FFF2-40B4-BE49-F238E27FC236}">
                <a16:creationId xmlns:a16="http://schemas.microsoft.com/office/drawing/2014/main" id="{526F4D01-54F0-25C7-EEAB-DE67CCDAD504}"/>
              </a:ext>
            </a:extLst>
          </p:cNvPr>
          <p:cNvSpPr>
            <a:spLocks noGrp="1"/>
          </p:cNvSpPr>
          <p:nvPr>
            <p:ph type="sldNum" sz="quarter" idx="12"/>
          </p:nvPr>
        </p:nvSpPr>
        <p:spPr/>
        <p:txBody>
          <a:bodyPr/>
          <a:lstStyle/>
          <a:p>
            <a:fld id="{5AC41370-7ADD-49A1-A45B-47BA2735EE84}" type="slidenum">
              <a:rPr lang="en-US" altLang="en-US" smtClean="0"/>
              <a:pPr/>
              <a:t>13</a:t>
            </a:fld>
            <a:endParaRPr lang="en-US"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re 1">
            <a:extLst>
              <a:ext uri="{FF2B5EF4-FFF2-40B4-BE49-F238E27FC236}">
                <a16:creationId xmlns:a16="http://schemas.microsoft.com/office/drawing/2014/main" id="{29A8EAD6-7AC0-9DB4-09AC-F62BF853C5F6}"/>
              </a:ext>
            </a:extLst>
          </p:cNvPr>
          <p:cNvSpPr>
            <a:spLocks noGrp="1" noChangeArrowheads="1"/>
          </p:cNvSpPr>
          <p:nvPr>
            <p:ph type="title"/>
          </p:nvPr>
        </p:nvSpPr>
        <p:spPr/>
        <p:txBody>
          <a:bodyPr/>
          <a:lstStyle/>
          <a:p>
            <a:r>
              <a:rPr lang="fr-FR" altLang="en-US" i="1"/>
              <a:t>MetaMask </a:t>
            </a:r>
            <a:endParaRPr lang="fr-FR" altLang="en-US"/>
          </a:p>
        </p:txBody>
      </p:sp>
      <p:sp>
        <p:nvSpPr>
          <p:cNvPr id="31746" name="Espace réservé du contenu 2">
            <a:extLst>
              <a:ext uri="{FF2B5EF4-FFF2-40B4-BE49-F238E27FC236}">
                <a16:creationId xmlns:a16="http://schemas.microsoft.com/office/drawing/2014/main" id="{CDEF6A86-181E-734E-E950-353B478F80DE}"/>
              </a:ext>
            </a:extLst>
          </p:cNvPr>
          <p:cNvSpPr>
            <a:spLocks noGrp="1" noChangeArrowheads="1"/>
          </p:cNvSpPr>
          <p:nvPr>
            <p:ph idx="1"/>
          </p:nvPr>
        </p:nvSpPr>
        <p:spPr/>
        <p:txBody>
          <a:bodyPr/>
          <a:lstStyle/>
          <a:p>
            <a:r>
              <a:rPr lang="fr-FR" altLang="en-US" sz="2400"/>
              <a:t>MetaMask is a browser extension wallet that runs in your browser (Chrome, Firefox, Opera, or Brave Browser). </a:t>
            </a:r>
          </a:p>
          <a:p>
            <a:endParaRPr lang="fr-FR" altLang="en-US" sz="2400"/>
          </a:p>
          <a:p>
            <a:r>
              <a:rPr lang="fr-FR" altLang="en-US" sz="2400"/>
              <a:t>It is easy to use and convenient for testing, as it is able to connect to a variety of Ethereum nodes and test blockchains. MetaMask is a web-based wallet. </a:t>
            </a:r>
          </a:p>
          <a:p>
            <a:endParaRPr lang="fr-FR" altLang="en-US" sz="2400"/>
          </a:p>
        </p:txBody>
      </p:sp>
      <p:sp>
        <p:nvSpPr>
          <p:cNvPr id="2" name="Slide Number Placeholder 1">
            <a:extLst>
              <a:ext uri="{FF2B5EF4-FFF2-40B4-BE49-F238E27FC236}">
                <a16:creationId xmlns:a16="http://schemas.microsoft.com/office/drawing/2014/main" id="{9ACA03E9-3559-491B-A43E-1A940DF021B0}"/>
              </a:ext>
            </a:extLst>
          </p:cNvPr>
          <p:cNvSpPr>
            <a:spLocks noGrp="1"/>
          </p:cNvSpPr>
          <p:nvPr>
            <p:ph type="sldNum" sz="quarter" idx="12"/>
          </p:nvPr>
        </p:nvSpPr>
        <p:spPr/>
        <p:txBody>
          <a:bodyPr/>
          <a:lstStyle/>
          <a:p>
            <a:fld id="{5AC41370-7ADD-49A1-A45B-47BA2735EE84}" type="slidenum">
              <a:rPr lang="en-US" altLang="en-US" smtClean="0"/>
              <a:pPr/>
              <a:t>14</a:t>
            </a:fld>
            <a:endParaRPr lang="en-US"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re 1">
            <a:extLst>
              <a:ext uri="{FF2B5EF4-FFF2-40B4-BE49-F238E27FC236}">
                <a16:creationId xmlns:a16="http://schemas.microsoft.com/office/drawing/2014/main" id="{9579E4A8-F756-0B70-A818-08ACC12B6B2A}"/>
              </a:ext>
            </a:extLst>
          </p:cNvPr>
          <p:cNvSpPr>
            <a:spLocks noGrp="1" noChangeArrowheads="1"/>
          </p:cNvSpPr>
          <p:nvPr>
            <p:ph type="title"/>
          </p:nvPr>
        </p:nvSpPr>
        <p:spPr/>
        <p:txBody>
          <a:bodyPr/>
          <a:lstStyle/>
          <a:p>
            <a:r>
              <a:rPr lang="fr-FR" altLang="en-US"/>
              <a:t>Getting Started with MetaMask </a:t>
            </a:r>
          </a:p>
        </p:txBody>
      </p:sp>
      <p:sp>
        <p:nvSpPr>
          <p:cNvPr id="32770" name="Espace réservé du contenu 2">
            <a:extLst>
              <a:ext uri="{FF2B5EF4-FFF2-40B4-BE49-F238E27FC236}">
                <a16:creationId xmlns:a16="http://schemas.microsoft.com/office/drawing/2014/main" id="{196EB30B-DD34-889D-CF6F-93B499A11242}"/>
              </a:ext>
            </a:extLst>
          </p:cNvPr>
          <p:cNvSpPr>
            <a:spLocks noGrp="1" noChangeArrowheads="1"/>
          </p:cNvSpPr>
          <p:nvPr>
            <p:ph idx="1"/>
          </p:nvPr>
        </p:nvSpPr>
        <p:spPr/>
        <p:txBody>
          <a:bodyPr/>
          <a:lstStyle/>
          <a:p>
            <a:r>
              <a:rPr lang="fr-FR" altLang="en-US"/>
              <a:t>Open the Google Chrome browser and navigate to </a:t>
            </a:r>
            <a:r>
              <a:rPr lang="fr-FR" altLang="en-US" i="1"/>
              <a:t>https://chrome.google.com/ webstore/category/extensions</a:t>
            </a:r>
            <a:r>
              <a:rPr lang="fr-FR" altLang="en-US"/>
              <a:t>. </a:t>
            </a:r>
          </a:p>
          <a:p>
            <a:endParaRPr lang="fr-FR" altLang="en-US"/>
          </a:p>
          <a:p>
            <a:endParaRPr lang="fr-FR" altLang="en-US"/>
          </a:p>
        </p:txBody>
      </p:sp>
      <p:sp>
        <p:nvSpPr>
          <p:cNvPr id="2" name="Slide Number Placeholder 1">
            <a:extLst>
              <a:ext uri="{FF2B5EF4-FFF2-40B4-BE49-F238E27FC236}">
                <a16:creationId xmlns:a16="http://schemas.microsoft.com/office/drawing/2014/main" id="{4275F3FA-FAE9-A72D-6069-CD2A42D43096}"/>
              </a:ext>
            </a:extLst>
          </p:cNvPr>
          <p:cNvSpPr>
            <a:spLocks noGrp="1"/>
          </p:cNvSpPr>
          <p:nvPr>
            <p:ph type="sldNum" sz="quarter" idx="12"/>
          </p:nvPr>
        </p:nvSpPr>
        <p:spPr/>
        <p:txBody>
          <a:bodyPr/>
          <a:lstStyle/>
          <a:p>
            <a:fld id="{5AC41370-7ADD-49A1-A45B-47BA2735EE84}" type="slidenum">
              <a:rPr lang="en-US" altLang="en-US" smtClean="0"/>
              <a:pPr/>
              <a:t>15</a:t>
            </a:fld>
            <a:endParaRPr lang="en-US"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3" name="Image 5" descr="Screenshot 2019-10-08 at 10.07.32 AM.pdf">
            <a:extLst>
              <a:ext uri="{FF2B5EF4-FFF2-40B4-BE49-F238E27FC236}">
                <a16:creationId xmlns:a16="http://schemas.microsoft.com/office/drawing/2014/main" id="{58BF99D1-883D-4412-D1E0-9EE621CC40E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575" y="2362200"/>
            <a:ext cx="9144000"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911316E6-C545-079B-7302-755C4287FD3E}"/>
              </a:ext>
            </a:extLst>
          </p:cNvPr>
          <p:cNvSpPr>
            <a:spLocks noGrp="1"/>
          </p:cNvSpPr>
          <p:nvPr>
            <p:ph type="sldNum" sz="quarter" idx="12"/>
          </p:nvPr>
        </p:nvSpPr>
        <p:spPr/>
        <p:txBody>
          <a:bodyPr/>
          <a:lstStyle/>
          <a:p>
            <a:fld id="{5AC41370-7ADD-49A1-A45B-47BA2735EE84}" type="slidenum">
              <a:rPr lang="en-US" altLang="en-US" smtClean="0"/>
              <a:pPr/>
              <a:t>16</a:t>
            </a:fld>
            <a:endParaRPr lang="en-US"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re 1">
            <a:extLst>
              <a:ext uri="{FF2B5EF4-FFF2-40B4-BE49-F238E27FC236}">
                <a16:creationId xmlns:a16="http://schemas.microsoft.com/office/drawing/2014/main" id="{947E081B-1307-7382-1673-0A61A64FD172}"/>
              </a:ext>
            </a:extLst>
          </p:cNvPr>
          <p:cNvSpPr>
            <a:spLocks noGrp="1" noChangeArrowheads="1"/>
          </p:cNvSpPr>
          <p:nvPr>
            <p:ph type="title"/>
          </p:nvPr>
        </p:nvSpPr>
        <p:spPr/>
        <p:txBody>
          <a:bodyPr/>
          <a:lstStyle/>
          <a:p>
            <a:endParaRPr lang="fr-FR" altLang="en-US"/>
          </a:p>
        </p:txBody>
      </p:sp>
      <p:pic>
        <p:nvPicPr>
          <p:cNvPr id="34818" name="Image 2" descr="Screenshot 2019-10-08 at 10.08.00 AM.pdf">
            <a:extLst>
              <a:ext uri="{FF2B5EF4-FFF2-40B4-BE49-F238E27FC236}">
                <a16:creationId xmlns:a16="http://schemas.microsoft.com/office/drawing/2014/main" id="{CE950323-E853-EEBB-9CDB-5C0D17F8BA2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752600"/>
            <a:ext cx="5334000" cy="4799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8D90BB29-09AF-86D8-BF28-7FEDBAF0B35C}"/>
              </a:ext>
            </a:extLst>
          </p:cNvPr>
          <p:cNvSpPr>
            <a:spLocks noGrp="1"/>
          </p:cNvSpPr>
          <p:nvPr>
            <p:ph type="sldNum" sz="quarter" idx="12"/>
          </p:nvPr>
        </p:nvSpPr>
        <p:spPr/>
        <p:txBody>
          <a:bodyPr/>
          <a:lstStyle/>
          <a:p>
            <a:fld id="{5AC41370-7ADD-49A1-A45B-47BA2735EE84}" type="slidenum">
              <a:rPr lang="en-US" altLang="en-US" smtClean="0"/>
              <a:pPr/>
              <a:t>17</a:t>
            </a:fld>
            <a:endParaRPr lang="en-US"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re 1">
            <a:extLst>
              <a:ext uri="{FF2B5EF4-FFF2-40B4-BE49-F238E27FC236}">
                <a16:creationId xmlns:a16="http://schemas.microsoft.com/office/drawing/2014/main" id="{8CAA2C32-B85B-9C21-A6D8-C3EC523E297A}"/>
              </a:ext>
            </a:extLst>
          </p:cNvPr>
          <p:cNvSpPr>
            <a:spLocks noGrp="1" noChangeArrowheads="1"/>
          </p:cNvSpPr>
          <p:nvPr>
            <p:ph type="title"/>
          </p:nvPr>
        </p:nvSpPr>
        <p:spPr/>
        <p:txBody>
          <a:bodyPr/>
          <a:lstStyle/>
          <a:p>
            <a:endParaRPr lang="fr-FR" altLang="en-US"/>
          </a:p>
        </p:txBody>
      </p:sp>
      <p:pic>
        <p:nvPicPr>
          <p:cNvPr id="35842" name="Image 2" descr="Screenshot 2019-10-08 at 10.08.16 AM.pdf">
            <a:extLst>
              <a:ext uri="{FF2B5EF4-FFF2-40B4-BE49-F238E27FC236}">
                <a16:creationId xmlns:a16="http://schemas.microsoft.com/office/drawing/2014/main" id="{745D88A5-1F95-CCFF-0D05-B2737C4FDE3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730375"/>
            <a:ext cx="9144000" cy="512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EC49F4BC-44B5-0E19-937C-A8C3A8ED6287}"/>
              </a:ext>
            </a:extLst>
          </p:cNvPr>
          <p:cNvSpPr>
            <a:spLocks noGrp="1"/>
          </p:cNvSpPr>
          <p:nvPr>
            <p:ph type="sldNum" sz="quarter" idx="12"/>
          </p:nvPr>
        </p:nvSpPr>
        <p:spPr/>
        <p:txBody>
          <a:bodyPr/>
          <a:lstStyle/>
          <a:p>
            <a:fld id="{5AC41370-7ADD-49A1-A45B-47BA2735EE84}" type="slidenum">
              <a:rPr lang="en-US" altLang="en-US" smtClean="0"/>
              <a:pPr/>
              <a:t>18</a:t>
            </a:fld>
            <a:endParaRPr lang="en-US"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re 1">
            <a:extLst>
              <a:ext uri="{FF2B5EF4-FFF2-40B4-BE49-F238E27FC236}">
                <a16:creationId xmlns:a16="http://schemas.microsoft.com/office/drawing/2014/main" id="{B3DADD67-64AF-7270-6B63-A0FD69409AAD}"/>
              </a:ext>
            </a:extLst>
          </p:cNvPr>
          <p:cNvSpPr>
            <a:spLocks noGrp="1" noChangeArrowheads="1"/>
          </p:cNvSpPr>
          <p:nvPr>
            <p:ph type="title"/>
          </p:nvPr>
        </p:nvSpPr>
        <p:spPr/>
        <p:txBody>
          <a:bodyPr/>
          <a:lstStyle/>
          <a:p>
            <a:r>
              <a:rPr lang="fr-FR" altLang="en-US"/>
              <a:t>Here is mine ...</a:t>
            </a:r>
          </a:p>
        </p:txBody>
      </p:sp>
      <p:sp>
        <p:nvSpPr>
          <p:cNvPr id="36866" name="Espace réservé du contenu 2">
            <a:extLst>
              <a:ext uri="{FF2B5EF4-FFF2-40B4-BE49-F238E27FC236}">
                <a16:creationId xmlns:a16="http://schemas.microsoft.com/office/drawing/2014/main" id="{6AB66425-5729-60C5-9202-14F81F415CC5}"/>
              </a:ext>
            </a:extLst>
          </p:cNvPr>
          <p:cNvSpPr>
            <a:spLocks noGrp="1" noChangeArrowheads="1"/>
          </p:cNvSpPr>
          <p:nvPr>
            <p:ph idx="1"/>
          </p:nvPr>
        </p:nvSpPr>
        <p:spPr>
          <a:xfrm>
            <a:off x="457200" y="1676400"/>
            <a:ext cx="8686800" cy="4191000"/>
          </a:xfrm>
        </p:spPr>
        <p:txBody>
          <a:bodyPr/>
          <a:lstStyle/>
          <a:p>
            <a:pPr marL="0" indent="0">
              <a:buFontTx/>
              <a:buNone/>
            </a:pPr>
            <a:r>
              <a:rPr lang="fr-FR" altLang="en-US"/>
              <a:t>thank uncle matrix unusual crucial spice claim clarify ranch exercise exhaust secret</a:t>
            </a:r>
          </a:p>
        </p:txBody>
      </p:sp>
      <p:sp>
        <p:nvSpPr>
          <p:cNvPr id="2" name="Slide Number Placeholder 1">
            <a:extLst>
              <a:ext uri="{FF2B5EF4-FFF2-40B4-BE49-F238E27FC236}">
                <a16:creationId xmlns:a16="http://schemas.microsoft.com/office/drawing/2014/main" id="{10FDA5C6-4CB2-5F5B-5533-97B80858748B}"/>
              </a:ext>
            </a:extLst>
          </p:cNvPr>
          <p:cNvSpPr>
            <a:spLocks noGrp="1"/>
          </p:cNvSpPr>
          <p:nvPr>
            <p:ph type="sldNum" sz="quarter" idx="12"/>
          </p:nvPr>
        </p:nvSpPr>
        <p:spPr/>
        <p:txBody>
          <a:bodyPr/>
          <a:lstStyle/>
          <a:p>
            <a:fld id="{5AC41370-7ADD-49A1-A45B-47BA2735EE84}" type="slidenum">
              <a:rPr lang="en-US" altLang="en-US" smtClean="0"/>
              <a:pPr/>
              <a:t>19</a:t>
            </a:fld>
            <a:endParaRPr lang="en-US"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re 1">
            <a:extLst>
              <a:ext uri="{FF2B5EF4-FFF2-40B4-BE49-F238E27FC236}">
                <a16:creationId xmlns:a16="http://schemas.microsoft.com/office/drawing/2014/main" id="{58B3A4C9-0610-127B-6434-13CB195B5DCA}"/>
              </a:ext>
            </a:extLst>
          </p:cNvPr>
          <p:cNvSpPr>
            <a:spLocks noGrp="1" noChangeArrowheads="1"/>
          </p:cNvSpPr>
          <p:nvPr>
            <p:ph type="title"/>
          </p:nvPr>
        </p:nvSpPr>
        <p:spPr/>
        <p:txBody>
          <a:bodyPr/>
          <a:lstStyle/>
          <a:p>
            <a:r>
              <a:rPr lang="fr-FR" altLang="en-US"/>
              <a:t>What is a State Machine? </a:t>
            </a:r>
          </a:p>
        </p:txBody>
      </p:sp>
      <p:sp>
        <p:nvSpPr>
          <p:cNvPr id="17410" name="Espace réservé du contenu 2">
            <a:extLst>
              <a:ext uri="{FF2B5EF4-FFF2-40B4-BE49-F238E27FC236}">
                <a16:creationId xmlns:a16="http://schemas.microsoft.com/office/drawing/2014/main" id="{231567BB-7C56-C64C-850E-9E2ABF909856}"/>
              </a:ext>
            </a:extLst>
          </p:cNvPr>
          <p:cNvSpPr>
            <a:spLocks noGrp="1" noChangeArrowheads="1"/>
          </p:cNvSpPr>
          <p:nvPr>
            <p:ph idx="1"/>
          </p:nvPr>
        </p:nvSpPr>
        <p:spPr/>
        <p:txBody>
          <a:bodyPr/>
          <a:lstStyle/>
          <a:p>
            <a:r>
              <a:rPr lang="fr-FR" altLang="en-US" sz="2400"/>
              <a:t>A state machine is any device storing the status of something at a given time.</a:t>
            </a:r>
          </a:p>
          <a:p>
            <a:r>
              <a:rPr lang="fr-FR" altLang="en-US" sz="2400"/>
              <a:t>State machines are represented using state diagrams.</a:t>
            </a:r>
          </a:p>
          <a:p>
            <a:endParaRPr lang="fr-FR" altLang="en-US" sz="2400"/>
          </a:p>
          <a:p>
            <a:r>
              <a:rPr lang="fr-FR" altLang="en-US" sz="2400"/>
              <a:t> Sounds familiar? </a:t>
            </a:r>
          </a:p>
        </p:txBody>
      </p:sp>
      <p:sp>
        <p:nvSpPr>
          <p:cNvPr id="2" name="Slide Number Placeholder 1">
            <a:extLst>
              <a:ext uri="{FF2B5EF4-FFF2-40B4-BE49-F238E27FC236}">
                <a16:creationId xmlns:a16="http://schemas.microsoft.com/office/drawing/2014/main" id="{004E54C0-AA4D-0F33-4972-A04E3752DC9A}"/>
              </a:ext>
            </a:extLst>
          </p:cNvPr>
          <p:cNvSpPr>
            <a:spLocks noGrp="1"/>
          </p:cNvSpPr>
          <p:nvPr>
            <p:ph type="sldNum" sz="quarter" idx="12"/>
          </p:nvPr>
        </p:nvSpPr>
        <p:spPr/>
        <p:txBody>
          <a:bodyPr/>
          <a:lstStyle/>
          <a:p>
            <a:fld id="{5AC41370-7ADD-49A1-A45B-47BA2735EE84}" type="slidenum">
              <a:rPr lang="en-US" altLang="en-US" smtClean="0"/>
              <a:pPr/>
              <a:t>2</a:t>
            </a:fld>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re 1">
            <a:extLst>
              <a:ext uri="{FF2B5EF4-FFF2-40B4-BE49-F238E27FC236}">
                <a16:creationId xmlns:a16="http://schemas.microsoft.com/office/drawing/2014/main" id="{258161F1-9A97-D27C-83A8-0BE9C60D1A13}"/>
              </a:ext>
            </a:extLst>
          </p:cNvPr>
          <p:cNvSpPr>
            <a:spLocks noGrp="1" noChangeArrowheads="1"/>
          </p:cNvSpPr>
          <p:nvPr>
            <p:ph type="title"/>
          </p:nvPr>
        </p:nvSpPr>
        <p:spPr/>
        <p:txBody>
          <a:bodyPr/>
          <a:lstStyle/>
          <a:p>
            <a:endParaRPr lang="fr-FR" altLang="en-US"/>
          </a:p>
        </p:txBody>
      </p:sp>
      <p:pic>
        <p:nvPicPr>
          <p:cNvPr id="37890" name="Image 2" descr="Screenshot 2019-10-08 at 10.09.13 AM.pdf">
            <a:extLst>
              <a:ext uri="{FF2B5EF4-FFF2-40B4-BE49-F238E27FC236}">
                <a16:creationId xmlns:a16="http://schemas.microsoft.com/office/drawing/2014/main" id="{B9657D37-E438-D8A8-8DE4-D1353F3D532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1905000"/>
            <a:ext cx="3810000" cy="4722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B5B1032F-3BCD-89F3-4D20-454BD761A55F}"/>
              </a:ext>
            </a:extLst>
          </p:cNvPr>
          <p:cNvSpPr>
            <a:spLocks noGrp="1"/>
          </p:cNvSpPr>
          <p:nvPr>
            <p:ph type="sldNum" sz="quarter" idx="12"/>
          </p:nvPr>
        </p:nvSpPr>
        <p:spPr/>
        <p:txBody>
          <a:bodyPr/>
          <a:lstStyle/>
          <a:p>
            <a:fld id="{5AC41370-7ADD-49A1-A45B-47BA2735EE84}" type="slidenum">
              <a:rPr lang="en-US" altLang="en-US" smtClean="0"/>
              <a:pPr/>
              <a:t>20</a:t>
            </a:fld>
            <a:endParaRPr lang="en-US"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re 1">
            <a:extLst>
              <a:ext uri="{FF2B5EF4-FFF2-40B4-BE49-F238E27FC236}">
                <a16:creationId xmlns:a16="http://schemas.microsoft.com/office/drawing/2014/main" id="{CE9D9FA5-49F4-2F2E-6F38-2B142B8DD124}"/>
              </a:ext>
            </a:extLst>
          </p:cNvPr>
          <p:cNvSpPr>
            <a:spLocks noGrp="1" noChangeArrowheads="1"/>
          </p:cNvSpPr>
          <p:nvPr>
            <p:ph type="title"/>
          </p:nvPr>
        </p:nvSpPr>
        <p:spPr/>
        <p:txBody>
          <a:bodyPr/>
          <a:lstStyle/>
          <a:p>
            <a:endParaRPr lang="fr-FR" altLang="en-US"/>
          </a:p>
        </p:txBody>
      </p:sp>
      <p:pic>
        <p:nvPicPr>
          <p:cNvPr id="38914" name="Image 2" descr="Screenshot 2019-10-08 at 10.09.28 AM.pdf">
            <a:extLst>
              <a:ext uri="{FF2B5EF4-FFF2-40B4-BE49-F238E27FC236}">
                <a16:creationId xmlns:a16="http://schemas.microsoft.com/office/drawing/2014/main" id="{2CAC3734-BF92-7749-A6C9-9CAD4A633A0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600200"/>
            <a:ext cx="6553200" cy="494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C4C3EFAE-B7AB-5DEE-3801-AF19F4692449}"/>
              </a:ext>
            </a:extLst>
          </p:cNvPr>
          <p:cNvSpPr>
            <a:spLocks noGrp="1"/>
          </p:cNvSpPr>
          <p:nvPr>
            <p:ph type="sldNum" sz="quarter" idx="12"/>
          </p:nvPr>
        </p:nvSpPr>
        <p:spPr/>
        <p:txBody>
          <a:bodyPr/>
          <a:lstStyle/>
          <a:p>
            <a:fld id="{5AC41370-7ADD-49A1-A45B-47BA2735EE84}" type="slidenum">
              <a:rPr lang="en-US" altLang="en-US" smtClean="0"/>
              <a:pPr/>
              <a:t>21</a:t>
            </a:fld>
            <a:endParaRPr lang="en-US"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re 1">
            <a:extLst>
              <a:ext uri="{FF2B5EF4-FFF2-40B4-BE49-F238E27FC236}">
                <a16:creationId xmlns:a16="http://schemas.microsoft.com/office/drawing/2014/main" id="{4B1685F0-7235-3689-B7BD-1C415A4AEE6B}"/>
              </a:ext>
            </a:extLst>
          </p:cNvPr>
          <p:cNvSpPr>
            <a:spLocks noGrp="1" noChangeArrowheads="1"/>
          </p:cNvSpPr>
          <p:nvPr>
            <p:ph type="title"/>
          </p:nvPr>
        </p:nvSpPr>
        <p:spPr/>
        <p:txBody>
          <a:bodyPr/>
          <a:lstStyle/>
          <a:p>
            <a:endParaRPr lang="fr-FR" altLang="en-US"/>
          </a:p>
        </p:txBody>
      </p:sp>
      <p:pic>
        <p:nvPicPr>
          <p:cNvPr id="39938" name="Image 2" descr="Screenshot 2019-10-08 at 10.10.45 AM.pdf">
            <a:extLst>
              <a:ext uri="{FF2B5EF4-FFF2-40B4-BE49-F238E27FC236}">
                <a16:creationId xmlns:a16="http://schemas.microsoft.com/office/drawing/2014/main" id="{8BC544CB-70E7-1577-3E61-59EC0C5C51C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524000"/>
            <a:ext cx="6324600" cy="5265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272BB621-8259-C3C6-FF69-2B299AFD1449}"/>
              </a:ext>
            </a:extLst>
          </p:cNvPr>
          <p:cNvSpPr>
            <a:spLocks noGrp="1"/>
          </p:cNvSpPr>
          <p:nvPr>
            <p:ph type="sldNum" sz="quarter" idx="12"/>
          </p:nvPr>
        </p:nvSpPr>
        <p:spPr/>
        <p:txBody>
          <a:bodyPr/>
          <a:lstStyle/>
          <a:p>
            <a:fld id="{5AC41370-7ADD-49A1-A45B-47BA2735EE84}" type="slidenum">
              <a:rPr lang="en-US" altLang="en-US" smtClean="0"/>
              <a:pPr/>
              <a:t>22</a:t>
            </a:fld>
            <a:endParaRPr lang="en-US"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re 1">
            <a:extLst>
              <a:ext uri="{FF2B5EF4-FFF2-40B4-BE49-F238E27FC236}">
                <a16:creationId xmlns:a16="http://schemas.microsoft.com/office/drawing/2014/main" id="{6232D15E-F703-E1C9-60CD-591C8DFC980A}"/>
              </a:ext>
            </a:extLst>
          </p:cNvPr>
          <p:cNvSpPr>
            <a:spLocks noGrp="1" noChangeArrowheads="1"/>
          </p:cNvSpPr>
          <p:nvPr>
            <p:ph type="title"/>
          </p:nvPr>
        </p:nvSpPr>
        <p:spPr/>
        <p:txBody>
          <a:bodyPr/>
          <a:lstStyle/>
          <a:p>
            <a:endParaRPr lang="fr-FR" altLang="en-US"/>
          </a:p>
        </p:txBody>
      </p:sp>
      <p:pic>
        <p:nvPicPr>
          <p:cNvPr id="40962" name="Image 3" descr="Screenshot 2019-10-08 at 10.11.00 AM.pdf">
            <a:extLst>
              <a:ext uri="{FF2B5EF4-FFF2-40B4-BE49-F238E27FC236}">
                <a16:creationId xmlns:a16="http://schemas.microsoft.com/office/drawing/2014/main" id="{966569E3-528C-1EA5-BD43-1AF38E1637D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828800"/>
            <a:ext cx="6705600" cy="422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39C982A-3249-CEA5-7A1F-2C8F792B0B5E}"/>
              </a:ext>
            </a:extLst>
          </p:cNvPr>
          <p:cNvSpPr>
            <a:spLocks noGrp="1"/>
          </p:cNvSpPr>
          <p:nvPr>
            <p:ph type="sldNum" sz="quarter" idx="12"/>
          </p:nvPr>
        </p:nvSpPr>
        <p:spPr/>
        <p:txBody>
          <a:bodyPr/>
          <a:lstStyle/>
          <a:p>
            <a:fld id="{5AC41370-7ADD-49A1-A45B-47BA2735EE84}" type="slidenum">
              <a:rPr lang="en-US" altLang="en-US" smtClean="0"/>
              <a:pPr/>
              <a:t>23</a:t>
            </a:fld>
            <a:endParaRPr lang="en-US"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re 2">
            <a:extLst>
              <a:ext uri="{FF2B5EF4-FFF2-40B4-BE49-F238E27FC236}">
                <a16:creationId xmlns:a16="http://schemas.microsoft.com/office/drawing/2014/main" id="{94585457-D79D-F968-F196-F8A22F4E8DCD}"/>
              </a:ext>
            </a:extLst>
          </p:cNvPr>
          <p:cNvSpPr>
            <a:spLocks noGrp="1" noChangeArrowheads="1"/>
          </p:cNvSpPr>
          <p:nvPr>
            <p:ph type="title"/>
          </p:nvPr>
        </p:nvSpPr>
        <p:spPr/>
        <p:txBody>
          <a:bodyPr/>
          <a:lstStyle/>
          <a:p>
            <a:r>
              <a:rPr lang="fr-FR" altLang="en-US"/>
              <a:t>Switching Networks </a:t>
            </a:r>
          </a:p>
        </p:txBody>
      </p:sp>
      <p:sp>
        <p:nvSpPr>
          <p:cNvPr id="41986" name="Espace réservé du contenu 3">
            <a:extLst>
              <a:ext uri="{FF2B5EF4-FFF2-40B4-BE49-F238E27FC236}">
                <a16:creationId xmlns:a16="http://schemas.microsoft.com/office/drawing/2014/main" id="{208E9DA8-00CE-5B78-71C2-7178D2B9DB07}"/>
              </a:ext>
            </a:extLst>
          </p:cNvPr>
          <p:cNvSpPr>
            <a:spLocks noGrp="1" noChangeArrowheads="1"/>
          </p:cNvSpPr>
          <p:nvPr>
            <p:ph idx="1"/>
          </p:nvPr>
        </p:nvSpPr>
        <p:spPr/>
        <p:txBody>
          <a:bodyPr/>
          <a:lstStyle/>
          <a:p>
            <a:r>
              <a:rPr lang="fr-FR" altLang="en-US" sz="2400"/>
              <a:t>you can choose between multiple Ethereum networks. By default, MetaMask will try to connect to the main network. </a:t>
            </a:r>
          </a:p>
          <a:p>
            <a:endParaRPr lang="fr-FR" altLang="en-US" sz="2400"/>
          </a:p>
          <a:p>
            <a:endParaRPr lang="fr-FR" altLang="en-US" sz="2400"/>
          </a:p>
        </p:txBody>
      </p:sp>
      <p:pic>
        <p:nvPicPr>
          <p:cNvPr id="41987" name="Image 3" descr="Screenshot 2019-10-08 at 10.16.41 AM.pdf">
            <a:extLst>
              <a:ext uri="{FF2B5EF4-FFF2-40B4-BE49-F238E27FC236}">
                <a16:creationId xmlns:a16="http://schemas.microsoft.com/office/drawing/2014/main" id="{95E06607-17C6-3E41-0DDE-0F61FD30CFB5}"/>
              </a:ext>
            </a:extLst>
          </p:cNvPr>
          <p:cNvPicPr>
            <a:picLocks noChangeAspect="1"/>
          </p:cNvPicPr>
          <p:nvPr/>
        </p:nvPicPr>
        <p:blipFill>
          <a:blip r:embed="rId3">
            <a:extLst>
              <a:ext uri="{28A0092B-C50C-407E-A947-70E740481C1C}">
                <a14:useLocalDpi xmlns:a14="http://schemas.microsoft.com/office/drawing/2010/main" val="0"/>
              </a:ext>
            </a:extLst>
          </a:blip>
          <a:srcRect l="33257"/>
          <a:stretch>
            <a:fillRect/>
          </a:stretch>
        </p:blipFill>
        <p:spPr bwMode="auto">
          <a:xfrm>
            <a:off x="2470150" y="2667000"/>
            <a:ext cx="3397250" cy="39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FE047CD9-BE9F-EA74-71B6-E78D30176B75}"/>
              </a:ext>
            </a:extLst>
          </p:cNvPr>
          <p:cNvSpPr>
            <a:spLocks noGrp="1"/>
          </p:cNvSpPr>
          <p:nvPr>
            <p:ph type="sldNum" sz="quarter" idx="12"/>
          </p:nvPr>
        </p:nvSpPr>
        <p:spPr/>
        <p:txBody>
          <a:bodyPr/>
          <a:lstStyle/>
          <a:p>
            <a:fld id="{5AC41370-7ADD-49A1-A45B-47BA2735EE84}" type="slidenum">
              <a:rPr lang="en-US" altLang="en-US" smtClean="0"/>
              <a:pPr/>
              <a:t>24</a:t>
            </a:fld>
            <a:endParaRPr lang="en-US"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re 1">
            <a:extLst>
              <a:ext uri="{FF2B5EF4-FFF2-40B4-BE49-F238E27FC236}">
                <a16:creationId xmlns:a16="http://schemas.microsoft.com/office/drawing/2014/main" id="{D71AAE39-4D73-06C4-C261-97994ED4A5AE}"/>
              </a:ext>
            </a:extLst>
          </p:cNvPr>
          <p:cNvSpPr>
            <a:spLocks noGrp="1" noChangeArrowheads="1"/>
          </p:cNvSpPr>
          <p:nvPr>
            <p:ph type="title"/>
          </p:nvPr>
        </p:nvSpPr>
        <p:spPr/>
        <p:txBody>
          <a:bodyPr/>
          <a:lstStyle/>
          <a:p>
            <a:r>
              <a:rPr lang="fr-FR" altLang="en-US"/>
              <a:t>Switching Networks </a:t>
            </a:r>
          </a:p>
        </p:txBody>
      </p:sp>
      <p:sp>
        <p:nvSpPr>
          <p:cNvPr id="43010" name="Espace réservé du contenu 2">
            <a:extLst>
              <a:ext uri="{FF2B5EF4-FFF2-40B4-BE49-F238E27FC236}">
                <a16:creationId xmlns:a16="http://schemas.microsoft.com/office/drawing/2014/main" id="{45E37238-291A-AE9D-1113-FCEC873CFD54}"/>
              </a:ext>
            </a:extLst>
          </p:cNvPr>
          <p:cNvSpPr>
            <a:spLocks noGrp="1" noChangeArrowheads="1"/>
          </p:cNvSpPr>
          <p:nvPr>
            <p:ph idx="1"/>
          </p:nvPr>
        </p:nvSpPr>
        <p:spPr/>
        <p:txBody>
          <a:bodyPr/>
          <a:lstStyle/>
          <a:p>
            <a:r>
              <a:rPr lang="fr-FR" altLang="en-US" sz="2000" i="1"/>
              <a:t>Main Ethereum Network </a:t>
            </a:r>
            <a:endParaRPr lang="fr-FR" altLang="en-US" sz="2000"/>
          </a:p>
          <a:p>
            <a:pPr lvl="1"/>
            <a:r>
              <a:rPr lang="fr-FR" altLang="en-US" sz="1800"/>
              <a:t>The main public Ethereum blockchain. Real ETH, real value, and real consequences. </a:t>
            </a:r>
          </a:p>
          <a:p>
            <a:r>
              <a:rPr lang="fr-FR" altLang="en-US" sz="2000" i="1"/>
              <a:t>Ropsten Test Network </a:t>
            </a:r>
            <a:endParaRPr lang="fr-FR" altLang="en-US" sz="2000"/>
          </a:p>
          <a:p>
            <a:pPr lvl="1"/>
            <a:r>
              <a:rPr lang="fr-FR" altLang="en-US" sz="1800"/>
              <a:t>Ethereum public test blockchain and network. ETH on this network has no value. </a:t>
            </a:r>
          </a:p>
          <a:p>
            <a:r>
              <a:rPr lang="mr-IN" altLang="en-US" sz="2000"/>
              <a:t>…</a:t>
            </a:r>
            <a:endParaRPr lang="fr-FR" altLang="en-US" sz="1800"/>
          </a:p>
          <a:p>
            <a:r>
              <a:rPr lang="fr-FR" altLang="en-US" sz="2000" i="1"/>
              <a:t>Localhost 8545 </a:t>
            </a:r>
            <a:endParaRPr lang="fr-FR" altLang="en-US" sz="2000"/>
          </a:p>
          <a:p>
            <a:pPr lvl="1"/>
            <a:r>
              <a:rPr lang="fr-FR" altLang="en-US" sz="1800"/>
              <a:t>Connects to a node running on the same computer as the browser. The node can be part of any public blockchain (main or testnet), or a private testnet. </a:t>
            </a:r>
          </a:p>
          <a:p>
            <a:pPr lvl="1"/>
            <a:endParaRPr lang="fr-FR" altLang="en-US" sz="1800"/>
          </a:p>
          <a:p>
            <a:endParaRPr lang="fr-FR" altLang="en-US" sz="2000"/>
          </a:p>
        </p:txBody>
      </p:sp>
      <p:sp>
        <p:nvSpPr>
          <p:cNvPr id="2" name="Slide Number Placeholder 1">
            <a:extLst>
              <a:ext uri="{FF2B5EF4-FFF2-40B4-BE49-F238E27FC236}">
                <a16:creationId xmlns:a16="http://schemas.microsoft.com/office/drawing/2014/main" id="{23712910-66A4-DDB8-089C-2C4706524D50}"/>
              </a:ext>
            </a:extLst>
          </p:cNvPr>
          <p:cNvSpPr>
            <a:spLocks noGrp="1"/>
          </p:cNvSpPr>
          <p:nvPr>
            <p:ph type="sldNum" sz="quarter" idx="12"/>
          </p:nvPr>
        </p:nvSpPr>
        <p:spPr/>
        <p:txBody>
          <a:bodyPr/>
          <a:lstStyle/>
          <a:p>
            <a:fld id="{5AC41370-7ADD-49A1-A45B-47BA2735EE84}" type="slidenum">
              <a:rPr lang="en-US" altLang="en-US" smtClean="0"/>
              <a:pPr/>
              <a:t>25</a:t>
            </a:fld>
            <a:endParaRPr lang="en-US"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re 1">
            <a:extLst>
              <a:ext uri="{FF2B5EF4-FFF2-40B4-BE49-F238E27FC236}">
                <a16:creationId xmlns:a16="http://schemas.microsoft.com/office/drawing/2014/main" id="{5613E506-334F-540E-F2E0-7D039B6CB979}"/>
              </a:ext>
            </a:extLst>
          </p:cNvPr>
          <p:cNvSpPr>
            <a:spLocks noGrp="1" noChangeArrowheads="1"/>
          </p:cNvSpPr>
          <p:nvPr>
            <p:ph type="title"/>
          </p:nvPr>
        </p:nvSpPr>
        <p:spPr/>
        <p:txBody>
          <a:bodyPr/>
          <a:lstStyle/>
          <a:p>
            <a:r>
              <a:rPr lang="fr-FR" altLang="en-US"/>
              <a:t>Getting Some Test Ether </a:t>
            </a:r>
          </a:p>
        </p:txBody>
      </p:sp>
      <p:pic>
        <p:nvPicPr>
          <p:cNvPr id="44034" name="Image 6" descr="Screenshot 2019-10-08 at 10.35.34 AM.pdf">
            <a:extLst>
              <a:ext uri="{FF2B5EF4-FFF2-40B4-BE49-F238E27FC236}">
                <a16:creationId xmlns:a16="http://schemas.microsoft.com/office/drawing/2014/main" id="{7E56E8BB-6801-0090-6B55-05F45D1FDA3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2141538"/>
            <a:ext cx="9144000" cy="341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CCF55032-C58F-DB26-FC6E-5319C8BBE183}"/>
              </a:ext>
            </a:extLst>
          </p:cNvPr>
          <p:cNvSpPr>
            <a:spLocks noGrp="1"/>
          </p:cNvSpPr>
          <p:nvPr>
            <p:ph type="sldNum" sz="quarter" idx="12"/>
          </p:nvPr>
        </p:nvSpPr>
        <p:spPr/>
        <p:txBody>
          <a:bodyPr/>
          <a:lstStyle/>
          <a:p>
            <a:fld id="{5AC41370-7ADD-49A1-A45B-47BA2735EE84}" type="slidenum">
              <a:rPr lang="en-US" altLang="en-US" smtClean="0"/>
              <a:pPr/>
              <a:t>26</a:t>
            </a:fld>
            <a:endParaRPr lang="en-US"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re 1">
            <a:extLst>
              <a:ext uri="{FF2B5EF4-FFF2-40B4-BE49-F238E27FC236}">
                <a16:creationId xmlns:a16="http://schemas.microsoft.com/office/drawing/2014/main" id="{0862A236-26BD-685A-1C9B-89721FA62E6B}"/>
              </a:ext>
            </a:extLst>
          </p:cNvPr>
          <p:cNvSpPr>
            <a:spLocks noGrp="1" noChangeArrowheads="1"/>
          </p:cNvSpPr>
          <p:nvPr>
            <p:ph type="title"/>
          </p:nvPr>
        </p:nvSpPr>
        <p:spPr/>
        <p:txBody>
          <a:bodyPr/>
          <a:lstStyle/>
          <a:p>
            <a:r>
              <a:rPr lang="fr-FR" altLang="en-US"/>
              <a:t>Getting Some Test Ether </a:t>
            </a:r>
          </a:p>
        </p:txBody>
      </p:sp>
      <p:pic>
        <p:nvPicPr>
          <p:cNvPr id="45058" name="Image 2" descr="Screenshot 2019-10-08 at 10.56.23 AM.pdf">
            <a:extLst>
              <a:ext uri="{FF2B5EF4-FFF2-40B4-BE49-F238E27FC236}">
                <a16:creationId xmlns:a16="http://schemas.microsoft.com/office/drawing/2014/main" id="{DB2C5294-5C0E-A220-CFF1-9B482FE7DC5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600200"/>
            <a:ext cx="7467600" cy="515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0ECBB5E-2394-3A4C-ECFB-72A976E95C21}"/>
              </a:ext>
            </a:extLst>
          </p:cNvPr>
          <p:cNvSpPr>
            <a:spLocks noGrp="1"/>
          </p:cNvSpPr>
          <p:nvPr>
            <p:ph type="sldNum" sz="quarter" idx="12"/>
          </p:nvPr>
        </p:nvSpPr>
        <p:spPr/>
        <p:txBody>
          <a:bodyPr/>
          <a:lstStyle/>
          <a:p>
            <a:fld id="{5AC41370-7ADD-49A1-A45B-47BA2735EE84}" type="slidenum">
              <a:rPr lang="en-US" altLang="en-US" smtClean="0"/>
              <a:pPr/>
              <a:t>27</a:t>
            </a:fld>
            <a:endParaRPr lang="en-US"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re 1">
            <a:extLst>
              <a:ext uri="{FF2B5EF4-FFF2-40B4-BE49-F238E27FC236}">
                <a16:creationId xmlns:a16="http://schemas.microsoft.com/office/drawing/2014/main" id="{667D8FFC-DB1B-0339-5ED1-9CED352B0613}"/>
              </a:ext>
            </a:extLst>
          </p:cNvPr>
          <p:cNvSpPr>
            <a:spLocks noGrp="1" noChangeArrowheads="1"/>
          </p:cNvSpPr>
          <p:nvPr>
            <p:ph type="title"/>
          </p:nvPr>
        </p:nvSpPr>
        <p:spPr/>
        <p:txBody>
          <a:bodyPr/>
          <a:lstStyle/>
          <a:p>
            <a:r>
              <a:rPr lang="fr-FR" altLang="en-US"/>
              <a:t>Getting Some Test Ether </a:t>
            </a:r>
          </a:p>
        </p:txBody>
      </p:sp>
      <p:pic>
        <p:nvPicPr>
          <p:cNvPr id="46082" name="Image 3" descr="Screenshot 2019-10-08 at 10.57.05 AM.pdf">
            <a:extLst>
              <a:ext uri="{FF2B5EF4-FFF2-40B4-BE49-F238E27FC236}">
                <a16:creationId xmlns:a16="http://schemas.microsoft.com/office/drawing/2014/main" id="{A6B9602E-0CE5-6B35-582E-7B33A1ACC73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676400"/>
            <a:ext cx="7878763" cy="474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0CC0C5A9-5503-8D8A-05F6-C278AEE6FA66}"/>
              </a:ext>
            </a:extLst>
          </p:cNvPr>
          <p:cNvSpPr>
            <a:spLocks noGrp="1"/>
          </p:cNvSpPr>
          <p:nvPr>
            <p:ph type="sldNum" sz="quarter" idx="12"/>
          </p:nvPr>
        </p:nvSpPr>
        <p:spPr/>
        <p:txBody>
          <a:bodyPr/>
          <a:lstStyle/>
          <a:p>
            <a:fld id="{5AC41370-7ADD-49A1-A45B-47BA2735EE84}" type="slidenum">
              <a:rPr lang="en-US" altLang="en-US" smtClean="0"/>
              <a:pPr/>
              <a:t>28</a:t>
            </a:fld>
            <a:endParaRPr lang="en-US"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re 1">
            <a:extLst>
              <a:ext uri="{FF2B5EF4-FFF2-40B4-BE49-F238E27FC236}">
                <a16:creationId xmlns:a16="http://schemas.microsoft.com/office/drawing/2014/main" id="{E7494B19-64A5-5DB4-F62A-53ECC23EBAAF}"/>
              </a:ext>
            </a:extLst>
          </p:cNvPr>
          <p:cNvSpPr>
            <a:spLocks noGrp="1" noChangeArrowheads="1"/>
          </p:cNvSpPr>
          <p:nvPr>
            <p:ph type="title"/>
          </p:nvPr>
        </p:nvSpPr>
        <p:spPr/>
        <p:txBody>
          <a:bodyPr/>
          <a:lstStyle/>
          <a:p>
            <a:r>
              <a:rPr lang="fr-FR" altLang="en-US"/>
              <a:t>Getting Some Test Ether </a:t>
            </a:r>
          </a:p>
        </p:txBody>
      </p:sp>
      <p:pic>
        <p:nvPicPr>
          <p:cNvPr id="47106" name="Image 3" descr="Screenshot 2019-10-08 at 10.59.48 AM.pdf">
            <a:extLst>
              <a:ext uri="{FF2B5EF4-FFF2-40B4-BE49-F238E27FC236}">
                <a16:creationId xmlns:a16="http://schemas.microsoft.com/office/drawing/2014/main" id="{7E79C032-5E84-F543-7A55-7F49D0332A7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554163"/>
            <a:ext cx="9144000" cy="523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DDD8F469-C1D7-E8DF-5F5B-2DF3DC7AC0B0}"/>
              </a:ext>
            </a:extLst>
          </p:cNvPr>
          <p:cNvSpPr>
            <a:spLocks noGrp="1"/>
          </p:cNvSpPr>
          <p:nvPr>
            <p:ph type="sldNum" sz="quarter" idx="12"/>
          </p:nvPr>
        </p:nvSpPr>
        <p:spPr/>
        <p:txBody>
          <a:bodyPr/>
          <a:lstStyle/>
          <a:p>
            <a:fld id="{5AC41370-7ADD-49A1-A45B-47BA2735EE84}" type="slidenum">
              <a:rPr lang="en-US" altLang="en-US" smtClean="0"/>
              <a:pPr/>
              <a:t>29</a:t>
            </a:fld>
            <a:endParaRPr lang="en-US"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re 1">
            <a:extLst>
              <a:ext uri="{FF2B5EF4-FFF2-40B4-BE49-F238E27FC236}">
                <a16:creationId xmlns:a16="http://schemas.microsoft.com/office/drawing/2014/main" id="{0CAE0AC9-E520-867E-86A6-F81EB2DA5F8A}"/>
              </a:ext>
            </a:extLst>
          </p:cNvPr>
          <p:cNvSpPr>
            <a:spLocks noGrp="1" noChangeArrowheads="1"/>
          </p:cNvSpPr>
          <p:nvPr>
            <p:ph type="title"/>
          </p:nvPr>
        </p:nvSpPr>
        <p:spPr/>
        <p:txBody>
          <a:bodyPr/>
          <a:lstStyle/>
          <a:p>
            <a:r>
              <a:rPr lang="fr-FR" altLang="en-US"/>
              <a:t>What is Blockchain?</a:t>
            </a:r>
          </a:p>
        </p:txBody>
      </p:sp>
      <p:sp>
        <p:nvSpPr>
          <p:cNvPr id="18434" name="Espace réservé du contenu 2">
            <a:extLst>
              <a:ext uri="{FF2B5EF4-FFF2-40B4-BE49-F238E27FC236}">
                <a16:creationId xmlns:a16="http://schemas.microsoft.com/office/drawing/2014/main" id="{3E95A82D-7AA0-84DF-82C6-C521DC3ABCFB}"/>
              </a:ext>
            </a:extLst>
          </p:cNvPr>
          <p:cNvSpPr>
            <a:spLocks noGrp="1" noChangeArrowheads="1"/>
          </p:cNvSpPr>
          <p:nvPr>
            <p:ph idx="1"/>
          </p:nvPr>
        </p:nvSpPr>
        <p:spPr/>
        <p:txBody>
          <a:bodyPr/>
          <a:lstStyle/>
          <a:p>
            <a:r>
              <a:rPr lang="fr-FR" altLang="en-US"/>
              <a:t>A transactional decentralized singleton state machine </a:t>
            </a:r>
          </a:p>
        </p:txBody>
      </p:sp>
      <p:pic>
        <p:nvPicPr>
          <p:cNvPr id="18435" name="Image 3" descr="1*jZ-VRXBJtOnePofB0z2Q8A.png">
            <a:extLst>
              <a:ext uri="{FF2B5EF4-FFF2-40B4-BE49-F238E27FC236}">
                <a16:creationId xmlns:a16="http://schemas.microsoft.com/office/drawing/2014/main" id="{EAA90D5E-884E-1E93-381E-1D3CB5113D0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3352800"/>
            <a:ext cx="9144000" cy="2154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A9928732-295E-2EB7-42EC-87983DAB1D0E}"/>
              </a:ext>
            </a:extLst>
          </p:cNvPr>
          <p:cNvSpPr>
            <a:spLocks noGrp="1"/>
          </p:cNvSpPr>
          <p:nvPr>
            <p:ph type="sldNum" sz="quarter" idx="12"/>
          </p:nvPr>
        </p:nvSpPr>
        <p:spPr/>
        <p:txBody>
          <a:bodyPr/>
          <a:lstStyle/>
          <a:p>
            <a:fld id="{5AC41370-7ADD-49A1-A45B-47BA2735EE84}" type="slidenum">
              <a:rPr lang="en-US" altLang="en-US" smtClean="0"/>
              <a:pPr/>
              <a:t>3</a:t>
            </a:fld>
            <a:endParaRPr lang="en-US"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re 1">
            <a:extLst>
              <a:ext uri="{FF2B5EF4-FFF2-40B4-BE49-F238E27FC236}">
                <a16:creationId xmlns:a16="http://schemas.microsoft.com/office/drawing/2014/main" id="{1CB760B2-40FF-41BB-3E51-ADB2756E3937}"/>
              </a:ext>
            </a:extLst>
          </p:cNvPr>
          <p:cNvSpPr>
            <a:spLocks noGrp="1" noChangeArrowheads="1"/>
          </p:cNvSpPr>
          <p:nvPr>
            <p:ph type="title"/>
          </p:nvPr>
        </p:nvSpPr>
        <p:spPr/>
        <p:txBody>
          <a:bodyPr/>
          <a:lstStyle/>
          <a:p>
            <a:r>
              <a:rPr lang="fr-FR" altLang="en-US"/>
              <a:t>Some more Ethers ...</a:t>
            </a:r>
          </a:p>
        </p:txBody>
      </p:sp>
      <p:pic>
        <p:nvPicPr>
          <p:cNvPr id="48130" name="Image 3" descr="Screenshot 2019-10-08 at 11.02.27 AM.pdf">
            <a:extLst>
              <a:ext uri="{FF2B5EF4-FFF2-40B4-BE49-F238E27FC236}">
                <a16:creationId xmlns:a16="http://schemas.microsoft.com/office/drawing/2014/main" id="{FD6ED6B0-D7EE-8722-B0BB-DE3CF834737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00200" y="1447800"/>
            <a:ext cx="5867400" cy="536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1F266134-A8D7-C42F-29F3-CB37821756CF}"/>
              </a:ext>
            </a:extLst>
          </p:cNvPr>
          <p:cNvSpPr>
            <a:spLocks noGrp="1"/>
          </p:cNvSpPr>
          <p:nvPr>
            <p:ph type="sldNum" sz="quarter" idx="12"/>
          </p:nvPr>
        </p:nvSpPr>
        <p:spPr/>
        <p:txBody>
          <a:bodyPr/>
          <a:lstStyle/>
          <a:p>
            <a:fld id="{5AC41370-7ADD-49A1-A45B-47BA2735EE84}" type="slidenum">
              <a:rPr lang="en-US" altLang="en-US" smtClean="0"/>
              <a:pPr/>
              <a:t>30</a:t>
            </a:fld>
            <a:endParaRPr lang="en-US"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re 1">
            <a:extLst>
              <a:ext uri="{FF2B5EF4-FFF2-40B4-BE49-F238E27FC236}">
                <a16:creationId xmlns:a16="http://schemas.microsoft.com/office/drawing/2014/main" id="{8D390B3C-EFA8-4FDA-C6AD-180B4C22B02F}"/>
              </a:ext>
            </a:extLst>
          </p:cNvPr>
          <p:cNvSpPr>
            <a:spLocks noGrp="1" noChangeArrowheads="1"/>
          </p:cNvSpPr>
          <p:nvPr>
            <p:ph type="title"/>
          </p:nvPr>
        </p:nvSpPr>
        <p:spPr/>
        <p:txBody>
          <a:bodyPr/>
          <a:lstStyle/>
          <a:p>
            <a:r>
              <a:rPr lang="fr-FR" altLang="en-US"/>
              <a:t>Some more Ethers ...</a:t>
            </a:r>
          </a:p>
        </p:txBody>
      </p:sp>
      <p:pic>
        <p:nvPicPr>
          <p:cNvPr id="49154" name="Image 2" descr="Screenshot 2019-10-08 at 11.03.13 AM.pdf">
            <a:extLst>
              <a:ext uri="{FF2B5EF4-FFF2-40B4-BE49-F238E27FC236}">
                <a16:creationId xmlns:a16="http://schemas.microsoft.com/office/drawing/2014/main" id="{2B2E4B5E-6A45-ED2B-2F60-C35EE605F95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1524000"/>
            <a:ext cx="31115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D4DFB1A5-FD9C-D731-03B3-B1D73D466BDA}"/>
              </a:ext>
            </a:extLst>
          </p:cNvPr>
          <p:cNvSpPr>
            <a:spLocks noGrp="1"/>
          </p:cNvSpPr>
          <p:nvPr>
            <p:ph type="sldNum" sz="quarter" idx="12"/>
          </p:nvPr>
        </p:nvSpPr>
        <p:spPr/>
        <p:txBody>
          <a:bodyPr/>
          <a:lstStyle/>
          <a:p>
            <a:fld id="{5AC41370-7ADD-49A1-A45B-47BA2735EE84}" type="slidenum">
              <a:rPr lang="en-US" altLang="en-US" smtClean="0"/>
              <a:pPr/>
              <a:t>31</a:t>
            </a:fld>
            <a:endParaRPr lang="en-US"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Titre 1">
            <a:extLst>
              <a:ext uri="{FF2B5EF4-FFF2-40B4-BE49-F238E27FC236}">
                <a16:creationId xmlns:a16="http://schemas.microsoft.com/office/drawing/2014/main" id="{EA6ED58F-889E-A49E-0910-D4FEDACA990E}"/>
              </a:ext>
            </a:extLst>
          </p:cNvPr>
          <p:cNvSpPr>
            <a:spLocks noGrp="1" noChangeArrowheads="1"/>
          </p:cNvSpPr>
          <p:nvPr>
            <p:ph type="title"/>
          </p:nvPr>
        </p:nvSpPr>
        <p:spPr/>
        <p:txBody>
          <a:bodyPr/>
          <a:lstStyle/>
          <a:p>
            <a:r>
              <a:rPr lang="fr-FR" altLang="en-US"/>
              <a:t>Time for donations ...</a:t>
            </a:r>
          </a:p>
        </p:txBody>
      </p:sp>
      <p:pic>
        <p:nvPicPr>
          <p:cNvPr id="50178" name="Image 3" descr="Screenshot 2019-10-08 at 11.14.40 AM.pdf">
            <a:extLst>
              <a:ext uri="{FF2B5EF4-FFF2-40B4-BE49-F238E27FC236}">
                <a16:creationId xmlns:a16="http://schemas.microsoft.com/office/drawing/2014/main" id="{21C20F39-FBEF-857F-4FBE-992D6B6CF61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1676400"/>
            <a:ext cx="2647950"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16F25CD8-F7E4-0B4D-3767-117C894B8F3E}"/>
              </a:ext>
            </a:extLst>
          </p:cNvPr>
          <p:cNvSpPr>
            <a:spLocks noGrp="1"/>
          </p:cNvSpPr>
          <p:nvPr>
            <p:ph type="sldNum" sz="quarter" idx="12"/>
          </p:nvPr>
        </p:nvSpPr>
        <p:spPr/>
        <p:txBody>
          <a:bodyPr/>
          <a:lstStyle/>
          <a:p>
            <a:fld id="{5AC41370-7ADD-49A1-A45B-47BA2735EE84}" type="slidenum">
              <a:rPr lang="en-US" altLang="en-US" smtClean="0"/>
              <a:pPr/>
              <a:t>32</a:t>
            </a:fld>
            <a:endParaRPr lang="en-US"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re 1">
            <a:extLst>
              <a:ext uri="{FF2B5EF4-FFF2-40B4-BE49-F238E27FC236}">
                <a16:creationId xmlns:a16="http://schemas.microsoft.com/office/drawing/2014/main" id="{6E4745E7-B589-B942-A9D8-D36567DBC21E}"/>
              </a:ext>
            </a:extLst>
          </p:cNvPr>
          <p:cNvSpPr>
            <a:spLocks noGrp="1" noChangeArrowheads="1"/>
          </p:cNvSpPr>
          <p:nvPr>
            <p:ph type="title"/>
          </p:nvPr>
        </p:nvSpPr>
        <p:spPr/>
        <p:txBody>
          <a:bodyPr/>
          <a:lstStyle/>
          <a:p>
            <a:r>
              <a:rPr lang="fr-FR" altLang="en-US"/>
              <a:t>Time for donations ...</a:t>
            </a:r>
          </a:p>
        </p:txBody>
      </p:sp>
      <p:pic>
        <p:nvPicPr>
          <p:cNvPr id="51202" name="Image 2" descr="Screenshot 2019-10-08 at 11.15.01 AM.pdf">
            <a:extLst>
              <a:ext uri="{FF2B5EF4-FFF2-40B4-BE49-F238E27FC236}">
                <a16:creationId xmlns:a16="http://schemas.microsoft.com/office/drawing/2014/main" id="{5B35180B-CD5C-531E-48A9-8F30ADB3DA8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752600"/>
            <a:ext cx="2968625" cy="500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3" name="Image 4" descr="Screenshot 2019-10-08 at 11.20.58 AM.pdf">
            <a:extLst>
              <a:ext uri="{FF2B5EF4-FFF2-40B4-BE49-F238E27FC236}">
                <a16:creationId xmlns:a16="http://schemas.microsoft.com/office/drawing/2014/main" id="{99D583E6-CC6F-7E74-7134-2582AEDB6EC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95875" y="1752600"/>
            <a:ext cx="3013075"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46A9F07A-6D1A-42F5-B801-A7348EA0BF12}"/>
              </a:ext>
            </a:extLst>
          </p:cNvPr>
          <p:cNvSpPr>
            <a:spLocks noGrp="1"/>
          </p:cNvSpPr>
          <p:nvPr>
            <p:ph type="sldNum" sz="quarter" idx="12"/>
          </p:nvPr>
        </p:nvSpPr>
        <p:spPr/>
        <p:txBody>
          <a:bodyPr/>
          <a:lstStyle/>
          <a:p>
            <a:fld id="{5AC41370-7ADD-49A1-A45B-47BA2735EE84}" type="slidenum">
              <a:rPr lang="en-US" altLang="en-US" smtClean="0"/>
              <a:pPr/>
              <a:t>33</a:t>
            </a:fld>
            <a:endParaRPr lang="en-US"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re 1">
            <a:extLst>
              <a:ext uri="{FF2B5EF4-FFF2-40B4-BE49-F238E27FC236}">
                <a16:creationId xmlns:a16="http://schemas.microsoft.com/office/drawing/2014/main" id="{4FD3C378-2433-A89E-2EFD-1406D5B21E59}"/>
              </a:ext>
            </a:extLst>
          </p:cNvPr>
          <p:cNvSpPr>
            <a:spLocks noGrp="1" noChangeArrowheads="1"/>
          </p:cNvSpPr>
          <p:nvPr>
            <p:ph type="title"/>
          </p:nvPr>
        </p:nvSpPr>
        <p:spPr/>
        <p:txBody>
          <a:bodyPr/>
          <a:lstStyle/>
          <a:p>
            <a:r>
              <a:rPr lang="fr-FR" altLang="en-US"/>
              <a:t>Transaction History of an Address </a:t>
            </a:r>
          </a:p>
        </p:txBody>
      </p:sp>
      <p:sp>
        <p:nvSpPr>
          <p:cNvPr id="52226" name="Espace réservé du contenu 2">
            <a:extLst>
              <a:ext uri="{FF2B5EF4-FFF2-40B4-BE49-F238E27FC236}">
                <a16:creationId xmlns:a16="http://schemas.microsoft.com/office/drawing/2014/main" id="{2A23FDCB-87B9-D437-1A86-C13DCE2C6C36}"/>
              </a:ext>
            </a:extLst>
          </p:cNvPr>
          <p:cNvSpPr>
            <a:spLocks noGrp="1" noChangeArrowheads="1"/>
          </p:cNvSpPr>
          <p:nvPr>
            <p:ph idx="1"/>
          </p:nvPr>
        </p:nvSpPr>
        <p:spPr/>
        <p:txBody>
          <a:bodyPr/>
          <a:lstStyle/>
          <a:p>
            <a:r>
              <a:rPr lang="fr-FR" altLang="en-US"/>
              <a:t>You can view all these transactions using the </a:t>
            </a:r>
            <a:r>
              <a:rPr lang="fr-FR" altLang="en-US" i="1"/>
              <a:t>ropsten.etherscan.io </a:t>
            </a:r>
            <a:r>
              <a:rPr lang="fr-FR" altLang="en-US"/>
              <a:t>block explorer. </a:t>
            </a:r>
          </a:p>
          <a:p>
            <a:endParaRPr lang="fr-FR" altLang="en-US"/>
          </a:p>
        </p:txBody>
      </p:sp>
      <p:sp>
        <p:nvSpPr>
          <p:cNvPr id="2" name="Slide Number Placeholder 1">
            <a:extLst>
              <a:ext uri="{FF2B5EF4-FFF2-40B4-BE49-F238E27FC236}">
                <a16:creationId xmlns:a16="http://schemas.microsoft.com/office/drawing/2014/main" id="{4CCF95A5-6923-6C03-FEDA-F4AE9800E477}"/>
              </a:ext>
            </a:extLst>
          </p:cNvPr>
          <p:cNvSpPr>
            <a:spLocks noGrp="1"/>
          </p:cNvSpPr>
          <p:nvPr>
            <p:ph type="sldNum" sz="quarter" idx="12"/>
          </p:nvPr>
        </p:nvSpPr>
        <p:spPr/>
        <p:txBody>
          <a:bodyPr/>
          <a:lstStyle/>
          <a:p>
            <a:fld id="{5AC41370-7ADD-49A1-A45B-47BA2735EE84}" type="slidenum">
              <a:rPr lang="en-US" altLang="en-US" smtClean="0"/>
              <a:pPr/>
              <a:t>34</a:t>
            </a:fld>
            <a:endParaRPr lang="en-US"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re 1">
            <a:extLst>
              <a:ext uri="{FF2B5EF4-FFF2-40B4-BE49-F238E27FC236}">
                <a16:creationId xmlns:a16="http://schemas.microsoft.com/office/drawing/2014/main" id="{009F1EA6-FBE0-4411-2000-4F60B67E5CBA}"/>
              </a:ext>
            </a:extLst>
          </p:cNvPr>
          <p:cNvSpPr>
            <a:spLocks noGrp="1" noChangeArrowheads="1"/>
          </p:cNvSpPr>
          <p:nvPr>
            <p:ph type="title"/>
          </p:nvPr>
        </p:nvSpPr>
        <p:spPr/>
        <p:txBody>
          <a:bodyPr/>
          <a:lstStyle/>
          <a:p>
            <a:r>
              <a:rPr lang="fr-FR" altLang="en-US"/>
              <a:t>Transaction History of an Address </a:t>
            </a:r>
          </a:p>
        </p:txBody>
      </p:sp>
      <p:pic>
        <p:nvPicPr>
          <p:cNvPr id="53250" name="Image 3" descr="Screenshot 2019-10-08 at 6.09.04 PM.pdf">
            <a:extLst>
              <a:ext uri="{FF2B5EF4-FFF2-40B4-BE49-F238E27FC236}">
                <a16:creationId xmlns:a16="http://schemas.microsoft.com/office/drawing/2014/main" id="{99B3051B-D954-0E59-69F1-CB6E98C7FD3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497013"/>
            <a:ext cx="9144000" cy="5360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22EBE5E8-69DF-55D0-B91F-57EFF656F096}"/>
              </a:ext>
            </a:extLst>
          </p:cNvPr>
          <p:cNvSpPr>
            <a:spLocks noGrp="1"/>
          </p:cNvSpPr>
          <p:nvPr>
            <p:ph type="sldNum" sz="quarter" idx="12"/>
          </p:nvPr>
        </p:nvSpPr>
        <p:spPr/>
        <p:txBody>
          <a:bodyPr/>
          <a:lstStyle/>
          <a:p>
            <a:fld id="{5AC41370-7ADD-49A1-A45B-47BA2735EE84}" type="slidenum">
              <a:rPr lang="en-US" altLang="en-US" smtClean="0"/>
              <a:pPr/>
              <a:t>35</a:t>
            </a:fld>
            <a:endParaRPr lang="en-US"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Titre 1">
            <a:extLst>
              <a:ext uri="{FF2B5EF4-FFF2-40B4-BE49-F238E27FC236}">
                <a16:creationId xmlns:a16="http://schemas.microsoft.com/office/drawing/2014/main" id="{8E2DA240-07CC-4CD3-41F2-75FDE5156BF4}"/>
              </a:ext>
            </a:extLst>
          </p:cNvPr>
          <p:cNvSpPr>
            <a:spLocks noGrp="1" noChangeArrowheads="1"/>
          </p:cNvSpPr>
          <p:nvPr>
            <p:ph type="title"/>
          </p:nvPr>
        </p:nvSpPr>
        <p:spPr/>
        <p:txBody>
          <a:bodyPr/>
          <a:lstStyle/>
          <a:p>
            <a:r>
              <a:rPr lang="fr-FR" altLang="en-US"/>
              <a:t>Introducing the World Computer </a:t>
            </a:r>
          </a:p>
        </p:txBody>
      </p:sp>
      <p:sp>
        <p:nvSpPr>
          <p:cNvPr id="54274" name="Espace réservé du contenu 2">
            <a:extLst>
              <a:ext uri="{FF2B5EF4-FFF2-40B4-BE49-F238E27FC236}">
                <a16:creationId xmlns:a16="http://schemas.microsoft.com/office/drawing/2014/main" id="{BDC46D1B-0587-84FD-2234-2B45D4742CF1}"/>
              </a:ext>
            </a:extLst>
          </p:cNvPr>
          <p:cNvSpPr>
            <a:spLocks noGrp="1" noChangeArrowheads="1"/>
          </p:cNvSpPr>
          <p:nvPr>
            <p:ph idx="1"/>
          </p:nvPr>
        </p:nvSpPr>
        <p:spPr/>
        <p:txBody>
          <a:bodyPr/>
          <a:lstStyle/>
          <a:p>
            <a:r>
              <a:rPr lang="fr-FR" altLang="en-US" sz="2400"/>
              <a:t>So far, we</a:t>
            </a:r>
            <a:r>
              <a:rPr lang="fr-FR" altLang="fr-FR" sz="2400"/>
              <a:t>’</a:t>
            </a:r>
            <a:r>
              <a:rPr lang="fr-FR" altLang="en-US" sz="2400"/>
              <a:t>ve treated Ethereum as a cryptocurrency. But Ethereum is much, much more. </a:t>
            </a:r>
          </a:p>
          <a:p>
            <a:endParaRPr lang="fr-FR" altLang="en-US" sz="2400"/>
          </a:p>
          <a:p>
            <a:r>
              <a:rPr lang="fr-FR" altLang="en-US" sz="2400"/>
              <a:t>Cryptocurrency function is subservient to Ethereum</a:t>
            </a:r>
            <a:r>
              <a:rPr lang="fr-FR" altLang="fr-FR" sz="2400"/>
              <a:t>’</a:t>
            </a:r>
            <a:r>
              <a:rPr lang="fr-FR" altLang="en-US" sz="2400"/>
              <a:t>s function as a decentralized world computer. </a:t>
            </a:r>
          </a:p>
          <a:p>
            <a:endParaRPr lang="fr-FR" altLang="en-US" sz="2400"/>
          </a:p>
        </p:txBody>
      </p:sp>
      <p:sp>
        <p:nvSpPr>
          <p:cNvPr id="2" name="Slide Number Placeholder 1">
            <a:extLst>
              <a:ext uri="{FF2B5EF4-FFF2-40B4-BE49-F238E27FC236}">
                <a16:creationId xmlns:a16="http://schemas.microsoft.com/office/drawing/2014/main" id="{59761D02-3D3A-49F2-AB08-CCF78176A70A}"/>
              </a:ext>
            </a:extLst>
          </p:cNvPr>
          <p:cNvSpPr>
            <a:spLocks noGrp="1"/>
          </p:cNvSpPr>
          <p:nvPr>
            <p:ph type="sldNum" sz="quarter" idx="12"/>
          </p:nvPr>
        </p:nvSpPr>
        <p:spPr/>
        <p:txBody>
          <a:bodyPr/>
          <a:lstStyle/>
          <a:p>
            <a:fld id="{5AC41370-7ADD-49A1-A45B-47BA2735EE84}" type="slidenum">
              <a:rPr lang="en-US" altLang="en-US" smtClean="0"/>
              <a:pPr/>
              <a:t>36</a:t>
            </a:fld>
            <a:endParaRPr lang="en-US"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re 1">
            <a:extLst>
              <a:ext uri="{FF2B5EF4-FFF2-40B4-BE49-F238E27FC236}">
                <a16:creationId xmlns:a16="http://schemas.microsoft.com/office/drawing/2014/main" id="{82D05EC9-FFAB-ABE3-2EFE-ED1E1F6CBF8E}"/>
              </a:ext>
            </a:extLst>
          </p:cNvPr>
          <p:cNvSpPr>
            <a:spLocks noGrp="1" noChangeArrowheads="1"/>
          </p:cNvSpPr>
          <p:nvPr>
            <p:ph type="title"/>
          </p:nvPr>
        </p:nvSpPr>
        <p:spPr/>
        <p:txBody>
          <a:bodyPr/>
          <a:lstStyle/>
          <a:p>
            <a:r>
              <a:rPr lang="fr-FR" altLang="en-US"/>
              <a:t>Introducing the World Computer </a:t>
            </a:r>
          </a:p>
        </p:txBody>
      </p:sp>
      <p:sp>
        <p:nvSpPr>
          <p:cNvPr id="55298" name="Espace réservé du contenu 2">
            <a:extLst>
              <a:ext uri="{FF2B5EF4-FFF2-40B4-BE49-F238E27FC236}">
                <a16:creationId xmlns:a16="http://schemas.microsoft.com/office/drawing/2014/main" id="{3AEB89F9-BFF7-FD8D-224F-1EFEAFEB69D2}"/>
              </a:ext>
            </a:extLst>
          </p:cNvPr>
          <p:cNvSpPr>
            <a:spLocks noGrp="1" noChangeArrowheads="1"/>
          </p:cNvSpPr>
          <p:nvPr>
            <p:ph idx="1"/>
          </p:nvPr>
        </p:nvSpPr>
        <p:spPr/>
        <p:txBody>
          <a:bodyPr/>
          <a:lstStyle/>
          <a:p>
            <a:r>
              <a:rPr lang="fr-FR" altLang="en-US" sz="2400"/>
              <a:t>Ether is meant to be used to pay for running </a:t>
            </a:r>
            <a:r>
              <a:rPr lang="fr-FR" altLang="en-US" sz="2400" i="1"/>
              <a:t>smart contracts</a:t>
            </a:r>
            <a:r>
              <a:rPr lang="fr-FR" altLang="en-US" sz="2400"/>
              <a:t>, which run on an emulated computer called the </a:t>
            </a:r>
            <a:r>
              <a:rPr lang="fr-FR" altLang="en-US" sz="2400" i="1"/>
              <a:t>Ethereum Virtual Machine </a:t>
            </a:r>
            <a:r>
              <a:rPr lang="fr-FR" altLang="en-US" sz="2400"/>
              <a:t>(EVM). </a:t>
            </a:r>
          </a:p>
          <a:p>
            <a:endParaRPr lang="fr-FR" altLang="en-US" sz="2400"/>
          </a:p>
          <a:p>
            <a:endParaRPr lang="fr-FR" altLang="en-US" sz="2400"/>
          </a:p>
          <a:p>
            <a:r>
              <a:rPr lang="fr-FR" altLang="en-US" sz="2400"/>
              <a:t>Each node on the Ethereum network runs a local copy of the EVM to validate contract execution.</a:t>
            </a:r>
          </a:p>
          <a:p>
            <a:endParaRPr lang="fr-FR" altLang="en-US" sz="2400"/>
          </a:p>
          <a:p>
            <a:endParaRPr lang="fr-FR" altLang="en-US" sz="2400"/>
          </a:p>
          <a:p>
            <a:endParaRPr lang="fr-FR" altLang="en-US" sz="2400"/>
          </a:p>
        </p:txBody>
      </p:sp>
      <p:sp>
        <p:nvSpPr>
          <p:cNvPr id="2" name="Slide Number Placeholder 1">
            <a:extLst>
              <a:ext uri="{FF2B5EF4-FFF2-40B4-BE49-F238E27FC236}">
                <a16:creationId xmlns:a16="http://schemas.microsoft.com/office/drawing/2014/main" id="{7F2A2C1A-4AB5-44D5-6D5E-ECE47DA0114D}"/>
              </a:ext>
            </a:extLst>
          </p:cNvPr>
          <p:cNvSpPr>
            <a:spLocks noGrp="1"/>
          </p:cNvSpPr>
          <p:nvPr>
            <p:ph type="sldNum" sz="quarter" idx="12"/>
          </p:nvPr>
        </p:nvSpPr>
        <p:spPr/>
        <p:txBody>
          <a:bodyPr/>
          <a:lstStyle/>
          <a:p>
            <a:fld id="{5AC41370-7ADD-49A1-A45B-47BA2735EE84}" type="slidenum">
              <a:rPr lang="en-US" altLang="en-US" smtClean="0"/>
              <a:pPr/>
              <a:t>37</a:t>
            </a:fld>
            <a:endParaRPr lang="en-US"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Titre 1">
            <a:extLst>
              <a:ext uri="{FF2B5EF4-FFF2-40B4-BE49-F238E27FC236}">
                <a16:creationId xmlns:a16="http://schemas.microsoft.com/office/drawing/2014/main" id="{16554320-FD75-AD5D-9451-030F74C53A53}"/>
              </a:ext>
            </a:extLst>
          </p:cNvPr>
          <p:cNvSpPr>
            <a:spLocks noGrp="1" noChangeArrowheads="1"/>
          </p:cNvSpPr>
          <p:nvPr>
            <p:ph type="title"/>
          </p:nvPr>
        </p:nvSpPr>
        <p:spPr/>
        <p:txBody>
          <a:bodyPr/>
          <a:lstStyle/>
          <a:p>
            <a:r>
              <a:rPr lang="fr-FR" altLang="en-US"/>
              <a:t>Accounts in Ethereum</a:t>
            </a:r>
          </a:p>
        </p:txBody>
      </p:sp>
      <p:sp>
        <p:nvSpPr>
          <p:cNvPr id="56322" name="Espace réservé du contenu 2">
            <a:extLst>
              <a:ext uri="{FF2B5EF4-FFF2-40B4-BE49-F238E27FC236}">
                <a16:creationId xmlns:a16="http://schemas.microsoft.com/office/drawing/2014/main" id="{7FA98023-5794-F806-74BD-81E73BAF9FDF}"/>
              </a:ext>
            </a:extLst>
          </p:cNvPr>
          <p:cNvSpPr>
            <a:spLocks noGrp="1" noChangeArrowheads="1"/>
          </p:cNvSpPr>
          <p:nvPr>
            <p:ph idx="1"/>
          </p:nvPr>
        </p:nvSpPr>
        <p:spPr/>
        <p:txBody>
          <a:bodyPr/>
          <a:lstStyle/>
          <a:p>
            <a:r>
              <a:rPr lang="fr-FR" altLang="en-US"/>
              <a:t>There are two types of accounts in Ethereum. </a:t>
            </a:r>
          </a:p>
          <a:p>
            <a:pPr lvl="1"/>
            <a:r>
              <a:rPr lang="fr-FR" altLang="en-US"/>
              <a:t>Externally Owned Accounts (EOAs)</a:t>
            </a:r>
          </a:p>
          <a:p>
            <a:pPr lvl="1"/>
            <a:r>
              <a:rPr lang="fr-FR" altLang="en-US"/>
              <a:t>Contract Accounts </a:t>
            </a:r>
          </a:p>
          <a:p>
            <a:pPr lvl="1"/>
            <a:endParaRPr lang="fr-FR" altLang="en-US"/>
          </a:p>
          <a:p>
            <a:pPr lvl="1"/>
            <a:endParaRPr lang="fr-FR" altLang="en-US"/>
          </a:p>
        </p:txBody>
      </p:sp>
      <p:sp>
        <p:nvSpPr>
          <p:cNvPr id="2" name="Slide Number Placeholder 1">
            <a:extLst>
              <a:ext uri="{FF2B5EF4-FFF2-40B4-BE49-F238E27FC236}">
                <a16:creationId xmlns:a16="http://schemas.microsoft.com/office/drawing/2014/main" id="{0AC78480-CA97-4972-8C7A-C2CBB3F4BBE6}"/>
              </a:ext>
            </a:extLst>
          </p:cNvPr>
          <p:cNvSpPr>
            <a:spLocks noGrp="1"/>
          </p:cNvSpPr>
          <p:nvPr>
            <p:ph type="sldNum" sz="quarter" idx="12"/>
          </p:nvPr>
        </p:nvSpPr>
        <p:spPr/>
        <p:txBody>
          <a:bodyPr/>
          <a:lstStyle/>
          <a:p>
            <a:fld id="{5AC41370-7ADD-49A1-A45B-47BA2735EE84}" type="slidenum">
              <a:rPr lang="en-US" altLang="en-US" smtClean="0"/>
              <a:pPr/>
              <a:t>38</a:t>
            </a:fld>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re 1">
            <a:extLst>
              <a:ext uri="{FF2B5EF4-FFF2-40B4-BE49-F238E27FC236}">
                <a16:creationId xmlns:a16="http://schemas.microsoft.com/office/drawing/2014/main" id="{72733AA2-D2FA-5EF4-8C1D-C245DCCEDC56}"/>
              </a:ext>
            </a:extLst>
          </p:cNvPr>
          <p:cNvSpPr>
            <a:spLocks noGrp="1" noChangeArrowheads="1"/>
          </p:cNvSpPr>
          <p:nvPr>
            <p:ph type="title"/>
          </p:nvPr>
        </p:nvSpPr>
        <p:spPr/>
        <p:txBody>
          <a:bodyPr/>
          <a:lstStyle/>
          <a:p>
            <a:r>
              <a:rPr lang="fr-FR" altLang="en-US"/>
              <a:t>EOAs and Contracts </a:t>
            </a:r>
          </a:p>
        </p:txBody>
      </p:sp>
      <p:sp>
        <p:nvSpPr>
          <p:cNvPr id="57346" name="Espace réservé du contenu 2">
            <a:extLst>
              <a:ext uri="{FF2B5EF4-FFF2-40B4-BE49-F238E27FC236}">
                <a16:creationId xmlns:a16="http://schemas.microsoft.com/office/drawing/2014/main" id="{EC18102A-FE27-E170-0FE9-2F102A59907B}"/>
              </a:ext>
            </a:extLst>
          </p:cNvPr>
          <p:cNvSpPr>
            <a:spLocks noGrp="1" noChangeArrowheads="1"/>
          </p:cNvSpPr>
          <p:nvPr>
            <p:ph idx="1"/>
          </p:nvPr>
        </p:nvSpPr>
        <p:spPr/>
        <p:txBody>
          <a:bodyPr/>
          <a:lstStyle/>
          <a:p>
            <a:r>
              <a:rPr lang="fr-FR" altLang="en-US" sz="2400"/>
              <a:t>EOAs have a private key; having the private key means control over access to funds or contracts. </a:t>
            </a:r>
          </a:p>
          <a:p>
            <a:endParaRPr lang="fr-FR" altLang="en-US" sz="2400"/>
          </a:p>
          <a:p>
            <a:r>
              <a:rPr lang="fr-FR" altLang="en-US" sz="2400"/>
              <a:t>A contract account has smart contract code, which a simple EOA can</a:t>
            </a:r>
            <a:r>
              <a:rPr lang="fr-FR" altLang="fr-FR" sz="2400"/>
              <a:t>’</a:t>
            </a:r>
            <a:r>
              <a:rPr lang="fr-FR" altLang="en-US" sz="2400"/>
              <a:t>t have. </a:t>
            </a:r>
          </a:p>
          <a:p>
            <a:pPr lvl="1"/>
            <a:r>
              <a:rPr lang="fr-FR" altLang="en-US" sz="2000"/>
              <a:t>A</a:t>
            </a:r>
            <a:r>
              <a:rPr lang="fr-FR" altLang="en-US" sz="2400"/>
              <a:t> contract account does not have a private key. </a:t>
            </a:r>
          </a:p>
          <a:p>
            <a:pPr lvl="1"/>
            <a:r>
              <a:rPr lang="fr-FR" altLang="en-US" sz="2400"/>
              <a:t>It is owned (and controlled) by the logic of its smart contract code</a:t>
            </a:r>
          </a:p>
          <a:p>
            <a:endParaRPr lang="fr-FR" altLang="en-US" sz="2400"/>
          </a:p>
        </p:txBody>
      </p:sp>
      <p:sp>
        <p:nvSpPr>
          <p:cNvPr id="2" name="Slide Number Placeholder 1">
            <a:extLst>
              <a:ext uri="{FF2B5EF4-FFF2-40B4-BE49-F238E27FC236}">
                <a16:creationId xmlns:a16="http://schemas.microsoft.com/office/drawing/2014/main" id="{81D108A9-B853-B4CB-A124-6C270C077B5F}"/>
              </a:ext>
            </a:extLst>
          </p:cNvPr>
          <p:cNvSpPr>
            <a:spLocks noGrp="1"/>
          </p:cNvSpPr>
          <p:nvPr>
            <p:ph type="sldNum" sz="quarter" idx="12"/>
          </p:nvPr>
        </p:nvSpPr>
        <p:spPr/>
        <p:txBody>
          <a:bodyPr/>
          <a:lstStyle/>
          <a:p>
            <a:fld id="{5AC41370-7ADD-49A1-A45B-47BA2735EE84}" type="slidenum">
              <a:rPr lang="en-US" altLang="en-US" smtClean="0"/>
              <a:pPr/>
              <a:t>39</a:t>
            </a:fld>
            <a:endParaRPr lang="en-US"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re 1">
            <a:extLst>
              <a:ext uri="{FF2B5EF4-FFF2-40B4-BE49-F238E27FC236}">
                <a16:creationId xmlns:a16="http://schemas.microsoft.com/office/drawing/2014/main" id="{B5F479E1-266F-129D-4B15-5302B4D30668}"/>
              </a:ext>
            </a:extLst>
          </p:cNvPr>
          <p:cNvSpPr>
            <a:spLocks noGrp="1" noChangeArrowheads="1"/>
          </p:cNvSpPr>
          <p:nvPr>
            <p:ph type="title"/>
          </p:nvPr>
        </p:nvSpPr>
        <p:spPr/>
        <p:txBody>
          <a:bodyPr/>
          <a:lstStyle/>
          <a:p>
            <a:r>
              <a:rPr lang="fr-FR" altLang="en-US"/>
              <a:t>What is Blockchain?</a:t>
            </a:r>
          </a:p>
        </p:txBody>
      </p:sp>
      <p:sp>
        <p:nvSpPr>
          <p:cNvPr id="20482" name="Espace réservé du contenu 2">
            <a:extLst>
              <a:ext uri="{FF2B5EF4-FFF2-40B4-BE49-F238E27FC236}">
                <a16:creationId xmlns:a16="http://schemas.microsoft.com/office/drawing/2014/main" id="{1B93D5F7-BBB0-7E91-C7BB-F915431DBBE6}"/>
              </a:ext>
            </a:extLst>
          </p:cNvPr>
          <p:cNvSpPr>
            <a:spLocks noGrp="1" noChangeArrowheads="1"/>
          </p:cNvSpPr>
          <p:nvPr>
            <p:ph idx="1"/>
          </p:nvPr>
        </p:nvSpPr>
        <p:spPr/>
        <p:txBody>
          <a:bodyPr/>
          <a:lstStyle/>
          <a:p>
            <a:r>
              <a:rPr lang="fr-FR" altLang="en-US"/>
              <a:t>A transactional decentralized singleton state machine </a:t>
            </a:r>
          </a:p>
        </p:txBody>
      </p:sp>
      <p:pic>
        <p:nvPicPr>
          <p:cNvPr id="20483" name="Image 4" descr="1*l_H58_pGm3XGwGoQlO9FVQ.png">
            <a:extLst>
              <a:ext uri="{FF2B5EF4-FFF2-40B4-BE49-F238E27FC236}">
                <a16:creationId xmlns:a16="http://schemas.microsoft.com/office/drawing/2014/main" id="{6628711B-0EE4-9C19-BD30-93C92071348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3124200"/>
            <a:ext cx="9144000" cy="291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8CE09892-AA6C-A3BD-3E91-07AEDE3FD064}"/>
              </a:ext>
            </a:extLst>
          </p:cNvPr>
          <p:cNvSpPr>
            <a:spLocks noGrp="1"/>
          </p:cNvSpPr>
          <p:nvPr>
            <p:ph type="sldNum" sz="quarter" idx="12"/>
          </p:nvPr>
        </p:nvSpPr>
        <p:spPr/>
        <p:txBody>
          <a:bodyPr/>
          <a:lstStyle/>
          <a:p>
            <a:fld id="{5AC41370-7ADD-49A1-A45B-47BA2735EE84}" type="slidenum">
              <a:rPr lang="en-US" altLang="en-US" smtClean="0"/>
              <a:pPr/>
              <a:t>4</a:t>
            </a:fld>
            <a:endParaRPr lang="en-US" alt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re 1">
            <a:extLst>
              <a:ext uri="{FF2B5EF4-FFF2-40B4-BE49-F238E27FC236}">
                <a16:creationId xmlns:a16="http://schemas.microsoft.com/office/drawing/2014/main" id="{C57205B6-F780-81F7-A148-040F3FC670AF}"/>
              </a:ext>
            </a:extLst>
          </p:cNvPr>
          <p:cNvSpPr>
            <a:spLocks noGrp="1" noChangeArrowheads="1"/>
          </p:cNvSpPr>
          <p:nvPr>
            <p:ph type="title"/>
          </p:nvPr>
        </p:nvSpPr>
        <p:spPr/>
        <p:txBody>
          <a:bodyPr/>
          <a:lstStyle/>
          <a:p>
            <a:r>
              <a:rPr lang="fr-FR" altLang="en-US"/>
              <a:t>Contracts </a:t>
            </a:r>
          </a:p>
        </p:txBody>
      </p:sp>
      <p:sp>
        <p:nvSpPr>
          <p:cNvPr id="58370" name="Espace réservé du contenu 2">
            <a:extLst>
              <a:ext uri="{FF2B5EF4-FFF2-40B4-BE49-F238E27FC236}">
                <a16:creationId xmlns:a16="http://schemas.microsoft.com/office/drawing/2014/main" id="{BC9E6457-2E28-BE05-3085-EBEC81D746A5}"/>
              </a:ext>
            </a:extLst>
          </p:cNvPr>
          <p:cNvSpPr>
            <a:spLocks noGrp="1" noChangeArrowheads="1"/>
          </p:cNvSpPr>
          <p:nvPr>
            <p:ph idx="1"/>
          </p:nvPr>
        </p:nvSpPr>
        <p:spPr/>
        <p:txBody>
          <a:bodyPr/>
          <a:lstStyle/>
          <a:p>
            <a:r>
              <a:rPr lang="fr-FR" altLang="en-US" sz="2400"/>
              <a:t>Contracts have addresses, just like EOAs. Contracts can also send and receive ether, just like EOAs. </a:t>
            </a:r>
          </a:p>
          <a:p>
            <a:endParaRPr lang="fr-FR" altLang="en-US" sz="2400"/>
          </a:p>
          <a:p>
            <a:r>
              <a:rPr lang="fr-FR" altLang="en-US" sz="2400"/>
              <a:t>When a transaction destination is a contract address, it causes that contract to </a:t>
            </a:r>
            <a:r>
              <a:rPr lang="fr-FR" altLang="en-US" sz="2400" i="1"/>
              <a:t>run </a:t>
            </a:r>
            <a:r>
              <a:rPr lang="fr-FR" altLang="en-US" sz="2400"/>
              <a:t>in the EVM, using the transaction, and the transaction</a:t>
            </a:r>
            <a:r>
              <a:rPr lang="fr-FR" altLang="fr-FR" sz="2400"/>
              <a:t>’</a:t>
            </a:r>
            <a:r>
              <a:rPr lang="fr-FR" altLang="en-US" sz="2400"/>
              <a:t>s data, as its input. </a:t>
            </a:r>
          </a:p>
          <a:p>
            <a:endParaRPr lang="fr-FR" altLang="en-US" sz="2400"/>
          </a:p>
          <a:p>
            <a:r>
              <a:rPr lang="fr-FR" altLang="en-US" sz="2400"/>
              <a:t>In this way, transactions can </a:t>
            </a:r>
            <a:r>
              <a:rPr lang="fr-FR" altLang="en-US" sz="2400" i="1"/>
              <a:t>call </a:t>
            </a:r>
            <a:r>
              <a:rPr lang="fr-FR" altLang="en-US" sz="2400"/>
              <a:t>functions within contracts. </a:t>
            </a:r>
          </a:p>
          <a:p>
            <a:endParaRPr lang="fr-FR" altLang="en-US" sz="2400"/>
          </a:p>
          <a:p>
            <a:endParaRPr lang="fr-FR" altLang="en-US" sz="2400"/>
          </a:p>
        </p:txBody>
      </p:sp>
      <p:sp>
        <p:nvSpPr>
          <p:cNvPr id="2" name="Slide Number Placeholder 1">
            <a:extLst>
              <a:ext uri="{FF2B5EF4-FFF2-40B4-BE49-F238E27FC236}">
                <a16:creationId xmlns:a16="http://schemas.microsoft.com/office/drawing/2014/main" id="{DD4425DC-57BA-52F7-C66E-3C974E2CB6C0}"/>
              </a:ext>
            </a:extLst>
          </p:cNvPr>
          <p:cNvSpPr>
            <a:spLocks noGrp="1"/>
          </p:cNvSpPr>
          <p:nvPr>
            <p:ph type="sldNum" sz="quarter" idx="12"/>
          </p:nvPr>
        </p:nvSpPr>
        <p:spPr/>
        <p:txBody>
          <a:bodyPr/>
          <a:lstStyle/>
          <a:p>
            <a:fld id="{5AC41370-7ADD-49A1-A45B-47BA2735EE84}" type="slidenum">
              <a:rPr lang="en-US" altLang="en-US" smtClean="0"/>
              <a:pPr/>
              <a:t>40</a:t>
            </a:fld>
            <a:endParaRPr lang="en-US"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re 1">
            <a:extLst>
              <a:ext uri="{FF2B5EF4-FFF2-40B4-BE49-F238E27FC236}">
                <a16:creationId xmlns:a16="http://schemas.microsoft.com/office/drawing/2014/main" id="{25D3A633-8A27-93D2-A612-104659F15E82}"/>
              </a:ext>
            </a:extLst>
          </p:cNvPr>
          <p:cNvSpPr>
            <a:spLocks noGrp="1" noChangeArrowheads="1"/>
          </p:cNvSpPr>
          <p:nvPr>
            <p:ph type="title"/>
          </p:nvPr>
        </p:nvSpPr>
        <p:spPr/>
        <p:txBody>
          <a:bodyPr/>
          <a:lstStyle/>
          <a:p>
            <a:r>
              <a:rPr lang="fr-FR" altLang="en-US"/>
              <a:t>Contracts </a:t>
            </a:r>
          </a:p>
        </p:txBody>
      </p:sp>
      <p:sp>
        <p:nvSpPr>
          <p:cNvPr id="59394" name="Espace réservé du contenu 2">
            <a:extLst>
              <a:ext uri="{FF2B5EF4-FFF2-40B4-BE49-F238E27FC236}">
                <a16:creationId xmlns:a16="http://schemas.microsoft.com/office/drawing/2014/main" id="{B833F90B-E25A-80F3-CB79-62E872CCC86F}"/>
              </a:ext>
            </a:extLst>
          </p:cNvPr>
          <p:cNvSpPr>
            <a:spLocks noGrp="1" noChangeArrowheads="1"/>
          </p:cNvSpPr>
          <p:nvPr>
            <p:ph idx="1"/>
          </p:nvPr>
        </p:nvSpPr>
        <p:spPr/>
        <p:txBody>
          <a:bodyPr/>
          <a:lstStyle/>
          <a:p>
            <a:r>
              <a:rPr lang="fr-FR" altLang="en-US" sz="2400"/>
              <a:t>Only EOAs can initiate transactions, but contracts can </a:t>
            </a:r>
            <a:r>
              <a:rPr lang="fr-FR" altLang="en-US" sz="2400" i="1"/>
              <a:t>react </a:t>
            </a:r>
            <a:r>
              <a:rPr lang="fr-FR" altLang="en-US" sz="2400"/>
              <a:t>to transactions by calling other contracts, building complex execution paths. </a:t>
            </a:r>
          </a:p>
          <a:p>
            <a:endParaRPr lang="fr-FR" altLang="en-US" sz="2400"/>
          </a:p>
          <a:p>
            <a:endParaRPr lang="fr-FR" altLang="en-US" sz="2400"/>
          </a:p>
          <a:p>
            <a:endParaRPr lang="fr-FR" altLang="en-US" sz="2400"/>
          </a:p>
        </p:txBody>
      </p:sp>
      <p:sp>
        <p:nvSpPr>
          <p:cNvPr id="2" name="Slide Number Placeholder 1">
            <a:extLst>
              <a:ext uri="{FF2B5EF4-FFF2-40B4-BE49-F238E27FC236}">
                <a16:creationId xmlns:a16="http://schemas.microsoft.com/office/drawing/2014/main" id="{796C7CBE-2350-4F1E-A23E-C61BF494AAF8}"/>
              </a:ext>
            </a:extLst>
          </p:cNvPr>
          <p:cNvSpPr>
            <a:spLocks noGrp="1"/>
          </p:cNvSpPr>
          <p:nvPr>
            <p:ph type="sldNum" sz="quarter" idx="12"/>
          </p:nvPr>
        </p:nvSpPr>
        <p:spPr/>
        <p:txBody>
          <a:bodyPr/>
          <a:lstStyle/>
          <a:p>
            <a:fld id="{5AC41370-7ADD-49A1-A45B-47BA2735EE84}" type="slidenum">
              <a:rPr lang="en-US" altLang="en-US" smtClean="0"/>
              <a:pPr/>
              <a:t>41</a:t>
            </a:fld>
            <a:endParaRPr lang="en-US"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417" name="Image 3" descr="Screenshot 2019-10-24 at 9.31.03 AM.pdf">
            <a:extLst>
              <a:ext uri="{FF2B5EF4-FFF2-40B4-BE49-F238E27FC236}">
                <a16:creationId xmlns:a16="http://schemas.microsoft.com/office/drawing/2014/main" id="{541717FE-C8B0-475F-7324-504754A97C3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477838"/>
            <a:ext cx="6934200" cy="6227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71D4C9E-1FFB-033B-DDC4-452B5B0186F1}"/>
              </a:ext>
            </a:extLst>
          </p:cNvPr>
          <p:cNvSpPr>
            <a:spLocks noGrp="1"/>
          </p:cNvSpPr>
          <p:nvPr>
            <p:ph type="sldNum" sz="quarter" idx="12"/>
          </p:nvPr>
        </p:nvSpPr>
        <p:spPr/>
        <p:txBody>
          <a:bodyPr/>
          <a:lstStyle/>
          <a:p>
            <a:fld id="{5AC41370-7ADD-49A1-A45B-47BA2735EE84}" type="slidenum">
              <a:rPr lang="en-US" altLang="en-US" smtClean="0"/>
              <a:pPr/>
              <a:t>42</a:t>
            </a:fld>
            <a:endParaRPr lang="en-US"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re 1">
            <a:extLst>
              <a:ext uri="{FF2B5EF4-FFF2-40B4-BE49-F238E27FC236}">
                <a16:creationId xmlns:a16="http://schemas.microsoft.com/office/drawing/2014/main" id="{E1FF9204-4C13-66B8-B80A-93C07B53069B}"/>
              </a:ext>
            </a:extLst>
          </p:cNvPr>
          <p:cNvSpPr>
            <a:spLocks noGrp="1" noChangeArrowheads="1"/>
          </p:cNvSpPr>
          <p:nvPr>
            <p:ph type="title"/>
          </p:nvPr>
        </p:nvSpPr>
        <p:spPr/>
        <p:txBody>
          <a:bodyPr/>
          <a:lstStyle/>
          <a:p>
            <a:r>
              <a:rPr lang="fr-FR" altLang="en-US" sz="3200"/>
              <a:t>A Simple Contract: A Test Ether Faucet </a:t>
            </a:r>
          </a:p>
        </p:txBody>
      </p:sp>
      <p:sp>
        <p:nvSpPr>
          <p:cNvPr id="61442" name="Espace réservé du contenu 2">
            <a:extLst>
              <a:ext uri="{FF2B5EF4-FFF2-40B4-BE49-F238E27FC236}">
                <a16:creationId xmlns:a16="http://schemas.microsoft.com/office/drawing/2014/main" id="{F8EFC989-2208-C5BE-65AB-2969712B090A}"/>
              </a:ext>
            </a:extLst>
          </p:cNvPr>
          <p:cNvSpPr>
            <a:spLocks noGrp="1" noChangeArrowheads="1"/>
          </p:cNvSpPr>
          <p:nvPr>
            <p:ph idx="1"/>
          </p:nvPr>
        </p:nvSpPr>
        <p:spPr/>
        <p:txBody>
          <a:bodyPr/>
          <a:lstStyle/>
          <a:p>
            <a:r>
              <a:rPr lang="fr-FR" altLang="en-US" sz="2400"/>
              <a:t>Ethereum has many different high-level languages, all of which can be used to write a contract and produce EVM bytecode. </a:t>
            </a:r>
          </a:p>
          <a:p>
            <a:endParaRPr lang="fr-FR" altLang="en-US" sz="2400"/>
          </a:p>
          <a:p>
            <a:r>
              <a:rPr lang="fr-FR" altLang="en-US" sz="2400"/>
              <a:t>One high-level language is by far the dominant choice for smart contract programming: Solidity. </a:t>
            </a:r>
          </a:p>
          <a:p>
            <a:endParaRPr lang="fr-FR" altLang="en-US" sz="2400"/>
          </a:p>
          <a:p>
            <a:endParaRPr lang="fr-FR" altLang="en-US" sz="2400"/>
          </a:p>
          <a:p>
            <a:endParaRPr lang="fr-FR" altLang="en-US" sz="2400"/>
          </a:p>
          <a:p>
            <a:endParaRPr lang="fr-FR" altLang="en-US" sz="2400"/>
          </a:p>
        </p:txBody>
      </p:sp>
      <p:sp>
        <p:nvSpPr>
          <p:cNvPr id="2" name="Slide Number Placeholder 1">
            <a:extLst>
              <a:ext uri="{FF2B5EF4-FFF2-40B4-BE49-F238E27FC236}">
                <a16:creationId xmlns:a16="http://schemas.microsoft.com/office/drawing/2014/main" id="{FC257B78-110A-CC25-2B4E-41BD22D6D6C7}"/>
              </a:ext>
            </a:extLst>
          </p:cNvPr>
          <p:cNvSpPr>
            <a:spLocks noGrp="1"/>
          </p:cNvSpPr>
          <p:nvPr>
            <p:ph type="sldNum" sz="quarter" idx="12"/>
          </p:nvPr>
        </p:nvSpPr>
        <p:spPr/>
        <p:txBody>
          <a:bodyPr/>
          <a:lstStyle/>
          <a:p>
            <a:fld id="{5AC41370-7ADD-49A1-A45B-47BA2735EE84}" type="slidenum">
              <a:rPr lang="en-US" altLang="en-US" smtClean="0"/>
              <a:pPr/>
              <a:t>43</a:t>
            </a:fld>
            <a:endParaRPr lang="en-US" alt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re 1">
            <a:extLst>
              <a:ext uri="{FF2B5EF4-FFF2-40B4-BE49-F238E27FC236}">
                <a16:creationId xmlns:a16="http://schemas.microsoft.com/office/drawing/2014/main" id="{E19F8877-A04A-DE26-24B3-D50763149DA4}"/>
              </a:ext>
            </a:extLst>
          </p:cNvPr>
          <p:cNvSpPr>
            <a:spLocks noGrp="1" noChangeArrowheads="1"/>
          </p:cNvSpPr>
          <p:nvPr>
            <p:ph type="title"/>
          </p:nvPr>
        </p:nvSpPr>
        <p:spPr/>
        <p:txBody>
          <a:bodyPr/>
          <a:lstStyle/>
          <a:p>
            <a:r>
              <a:rPr lang="fr-FR" altLang="en-US" sz="3200"/>
              <a:t>A Simple Contract: A Test Ether Faucet </a:t>
            </a:r>
          </a:p>
        </p:txBody>
      </p:sp>
      <p:sp>
        <p:nvSpPr>
          <p:cNvPr id="62466" name="Espace réservé du contenu 2">
            <a:extLst>
              <a:ext uri="{FF2B5EF4-FFF2-40B4-BE49-F238E27FC236}">
                <a16:creationId xmlns:a16="http://schemas.microsoft.com/office/drawing/2014/main" id="{09F4AACA-0337-B49C-2A09-E25A30CC714C}"/>
              </a:ext>
            </a:extLst>
          </p:cNvPr>
          <p:cNvSpPr>
            <a:spLocks noGrp="1" noChangeArrowheads="1"/>
          </p:cNvSpPr>
          <p:nvPr>
            <p:ph idx="1"/>
          </p:nvPr>
        </p:nvSpPr>
        <p:spPr/>
        <p:txBody>
          <a:bodyPr/>
          <a:lstStyle/>
          <a:p>
            <a:r>
              <a:rPr lang="fr-FR" altLang="en-US" sz="2400" dirty="0"/>
              <a:t>For </a:t>
            </a:r>
            <a:r>
              <a:rPr lang="fr-FR" altLang="en-US" sz="2400" dirty="0" err="1"/>
              <a:t>our</a:t>
            </a:r>
            <a:r>
              <a:rPr lang="fr-FR" altLang="en-US" sz="2400" dirty="0"/>
              <a:t> first </a:t>
            </a:r>
            <a:r>
              <a:rPr lang="fr-FR" altLang="en-US" sz="2400" dirty="0" err="1"/>
              <a:t>example</a:t>
            </a:r>
            <a:r>
              <a:rPr lang="fr-FR" altLang="en-US" sz="2400" dirty="0"/>
              <a:t>, </a:t>
            </a:r>
            <a:r>
              <a:rPr lang="fr-FR" altLang="en-US" sz="2400" dirty="0" err="1"/>
              <a:t>we</a:t>
            </a:r>
            <a:r>
              <a:rPr lang="fr-FR" altLang="en-US" sz="2400" dirty="0"/>
              <a:t> </a:t>
            </a:r>
            <a:r>
              <a:rPr lang="fr-FR" altLang="en-US" sz="2400" dirty="0" err="1"/>
              <a:t>will</a:t>
            </a:r>
            <a:r>
              <a:rPr lang="fr-FR" altLang="en-US" sz="2400" dirty="0"/>
              <a:t> </a:t>
            </a:r>
            <a:r>
              <a:rPr lang="fr-FR" altLang="en-US" sz="2400" dirty="0" err="1"/>
              <a:t>write</a:t>
            </a:r>
            <a:r>
              <a:rPr lang="fr-FR" altLang="en-US" sz="2400" dirty="0"/>
              <a:t> a </a:t>
            </a:r>
            <a:r>
              <a:rPr lang="fr-FR" altLang="en-US" sz="2400" dirty="0" err="1"/>
              <a:t>contract</a:t>
            </a:r>
            <a:r>
              <a:rPr lang="fr-FR" altLang="en-US" sz="2400" dirty="0"/>
              <a:t> </a:t>
            </a:r>
            <a:r>
              <a:rPr lang="fr-FR" altLang="en-US" sz="2400" dirty="0" err="1"/>
              <a:t>that</a:t>
            </a:r>
            <a:r>
              <a:rPr lang="fr-FR" altLang="en-US" sz="2400" dirty="0"/>
              <a:t> </a:t>
            </a:r>
            <a:r>
              <a:rPr lang="fr-FR" altLang="en-US" sz="2400" dirty="0" err="1"/>
              <a:t>controls</a:t>
            </a:r>
            <a:r>
              <a:rPr lang="fr-FR" altLang="en-US" sz="2400" dirty="0"/>
              <a:t> a </a:t>
            </a:r>
            <a:r>
              <a:rPr lang="fr-FR" altLang="en-US" sz="2400" i="1" dirty="0"/>
              <a:t>faucet</a:t>
            </a:r>
            <a:r>
              <a:rPr lang="fr-FR" altLang="en-US" sz="2400" dirty="0"/>
              <a:t>. </a:t>
            </a:r>
          </a:p>
          <a:p>
            <a:endParaRPr lang="fr-FR" altLang="en-US" sz="2400" dirty="0"/>
          </a:p>
          <a:p>
            <a:r>
              <a:rPr lang="fr-FR" altLang="en-US" sz="2400" dirty="0"/>
              <a:t>A faucet </a:t>
            </a:r>
            <a:r>
              <a:rPr lang="fr-FR" altLang="en-US" sz="2400" dirty="0" err="1"/>
              <a:t>is</a:t>
            </a:r>
            <a:r>
              <a:rPr lang="fr-FR" altLang="en-US" sz="2400" dirty="0"/>
              <a:t> a </a:t>
            </a:r>
            <a:r>
              <a:rPr lang="fr-FR" altLang="en-US" sz="2400" dirty="0" err="1"/>
              <a:t>relatively</a:t>
            </a:r>
            <a:r>
              <a:rPr lang="fr-FR" altLang="en-US" sz="2400" dirty="0"/>
              <a:t> simple </a:t>
            </a:r>
            <a:r>
              <a:rPr lang="fr-FR" altLang="en-US" sz="2400" dirty="0" err="1"/>
              <a:t>thing</a:t>
            </a:r>
            <a:r>
              <a:rPr lang="fr-FR" altLang="en-US" sz="2400" dirty="0"/>
              <a:t>: </a:t>
            </a:r>
            <a:r>
              <a:rPr lang="fr-FR" altLang="en-US" sz="2400" dirty="0" err="1"/>
              <a:t>it</a:t>
            </a:r>
            <a:r>
              <a:rPr lang="fr-FR" altLang="en-US" sz="2400" dirty="0"/>
              <a:t> </a:t>
            </a:r>
            <a:r>
              <a:rPr lang="fr-FR" altLang="en-US" sz="2400" dirty="0" err="1"/>
              <a:t>gives</a:t>
            </a:r>
            <a:r>
              <a:rPr lang="fr-FR" altLang="en-US" sz="2400" dirty="0"/>
              <a:t> out </a:t>
            </a:r>
            <a:r>
              <a:rPr lang="fr-FR" altLang="en-US" sz="2400" dirty="0" err="1"/>
              <a:t>ether</a:t>
            </a:r>
            <a:r>
              <a:rPr lang="fr-FR" altLang="en-US" sz="2400" dirty="0"/>
              <a:t> to </a:t>
            </a:r>
            <a:r>
              <a:rPr lang="fr-FR" altLang="en-US" sz="2400" dirty="0" err="1"/>
              <a:t>any</a:t>
            </a:r>
            <a:r>
              <a:rPr lang="fr-FR" altLang="en-US" sz="2400" dirty="0"/>
              <a:t> </a:t>
            </a:r>
            <a:r>
              <a:rPr lang="fr-FR" altLang="en-US" sz="2400" dirty="0" err="1"/>
              <a:t>address</a:t>
            </a:r>
            <a:r>
              <a:rPr lang="fr-FR" altLang="en-US" sz="2400" dirty="0"/>
              <a:t> </a:t>
            </a:r>
            <a:r>
              <a:rPr lang="fr-FR" altLang="en-US" sz="2400" dirty="0" err="1"/>
              <a:t>that</a:t>
            </a:r>
            <a:r>
              <a:rPr lang="fr-FR" altLang="en-US" sz="2400" dirty="0"/>
              <a:t> </a:t>
            </a:r>
            <a:r>
              <a:rPr lang="fr-FR" altLang="en-US" sz="2400" dirty="0" err="1"/>
              <a:t>asks</a:t>
            </a:r>
            <a:r>
              <a:rPr lang="fr-FR" altLang="en-US" sz="2400" dirty="0"/>
              <a:t>, and can </a:t>
            </a:r>
            <a:r>
              <a:rPr lang="fr-FR" altLang="en-US" sz="2400" dirty="0" err="1"/>
              <a:t>be</a:t>
            </a:r>
            <a:r>
              <a:rPr lang="fr-FR" altLang="en-US" sz="2400" dirty="0"/>
              <a:t> </a:t>
            </a:r>
            <a:r>
              <a:rPr lang="fr-FR" altLang="en-US" sz="2400" dirty="0" err="1"/>
              <a:t>refilled</a:t>
            </a:r>
            <a:r>
              <a:rPr lang="fr-FR" altLang="en-US" sz="2400" dirty="0"/>
              <a:t> </a:t>
            </a:r>
            <a:r>
              <a:rPr lang="fr-FR" altLang="en-US" sz="2400" dirty="0" err="1"/>
              <a:t>periodically</a:t>
            </a:r>
            <a:r>
              <a:rPr lang="fr-FR" altLang="en-US" sz="2400" dirty="0"/>
              <a:t>. </a:t>
            </a:r>
          </a:p>
          <a:p>
            <a:endParaRPr lang="fr-FR" altLang="en-US" sz="2400" dirty="0"/>
          </a:p>
          <a:p>
            <a:endParaRPr lang="fr-FR" altLang="en-US" sz="2400" dirty="0"/>
          </a:p>
          <a:p>
            <a:endParaRPr lang="fr-FR" altLang="en-US" sz="2400" dirty="0"/>
          </a:p>
          <a:p>
            <a:endParaRPr lang="fr-FR" altLang="en-US" sz="2400" dirty="0"/>
          </a:p>
        </p:txBody>
      </p:sp>
      <p:sp>
        <p:nvSpPr>
          <p:cNvPr id="2" name="Slide Number Placeholder 1">
            <a:extLst>
              <a:ext uri="{FF2B5EF4-FFF2-40B4-BE49-F238E27FC236}">
                <a16:creationId xmlns:a16="http://schemas.microsoft.com/office/drawing/2014/main" id="{F51DE0FC-B714-D1AD-A585-C1F46C99D7CD}"/>
              </a:ext>
            </a:extLst>
          </p:cNvPr>
          <p:cNvSpPr>
            <a:spLocks noGrp="1"/>
          </p:cNvSpPr>
          <p:nvPr>
            <p:ph type="sldNum" sz="quarter" idx="12"/>
          </p:nvPr>
        </p:nvSpPr>
        <p:spPr/>
        <p:txBody>
          <a:bodyPr/>
          <a:lstStyle/>
          <a:p>
            <a:fld id="{5AC41370-7ADD-49A1-A45B-47BA2735EE84}" type="slidenum">
              <a:rPr lang="en-US" altLang="en-US" smtClean="0"/>
              <a:pPr/>
              <a:t>44</a:t>
            </a:fld>
            <a:endParaRPr lang="en-US"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re 1">
            <a:extLst>
              <a:ext uri="{FF2B5EF4-FFF2-40B4-BE49-F238E27FC236}">
                <a16:creationId xmlns:a16="http://schemas.microsoft.com/office/drawing/2014/main" id="{16601E24-AA3F-836C-D502-0A607207B541}"/>
              </a:ext>
            </a:extLst>
          </p:cNvPr>
          <p:cNvSpPr>
            <a:spLocks noGrp="1" noChangeArrowheads="1"/>
          </p:cNvSpPr>
          <p:nvPr>
            <p:ph type="title"/>
          </p:nvPr>
        </p:nvSpPr>
        <p:spPr/>
        <p:txBody>
          <a:bodyPr/>
          <a:lstStyle/>
          <a:p>
            <a:r>
              <a:rPr lang="fr-FR" altLang="en-US" sz="3200"/>
              <a:t>A Simple Contract: A Test Ether Faucet </a:t>
            </a:r>
          </a:p>
        </p:txBody>
      </p:sp>
      <p:pic>
        <p:nvPicPr>
          <p:cNvPr id="63490" name="Image 4" descr="Screenshot 2019-10-08 at 6.21.15 PM.pdf">
            <a:extLst>
              <a:ext uri="{FF2B5EF4-FFF2-40B4-BE49-F238E27FC236}">
                <a16:creationId xmlns:a16="http://schemas.microsoft.com/office/drawing/2014/main" id="{4AC76960-C961-F439-A07E-32BF450392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600200"/>
            <a:ext cx="7234238"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9C5807FB-8DA5-C3CA-E6E4-59EAC5DFAA8E}"/>
              </a:ext>
            </a:extLst>
          </p:cNvPr>
          <p:cNvSpPr>
            <a:spLocks noGrp="1"/>
          </p:cNvSpPr>
          <p:nvPr>
            <p:ph type="sldNum" sz="quarter" idx="12"/>
          </p:nvPr>
        </p:nvSpPr>
        <p:spPr/>
        <p:txBody>
          <a:bodyPr/>
          <a:lstStyle/>
          <a:p>
            <a:fld id="{5AC41370-7ADD-49A1-A45B-47BA2735EE84}" type="slidenum">
              <a:rPr lang="en-US" altLang="en-US" smtClean="0"/>
              <a:pPr/>
              <a:t>45</a:t>
            </a:fld>
            <a:endParaRPr lang="en-US" alt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a:extLst>
              <a:ext uri="{FF2B5EF4-FFF2-40B4-BE49-F238E27FC236}">
                <a16:creationId xmlns:a16="http://schemas.microsoft.com/office/drawing/2014/main" id="{96620E39-91EC-DFC4-643E-42EC882491B0}"/>
              </a:ext>
            </a:extLst>
          </p:cNvPr>
          <p:cNvSpPr>
            <a:spLocks noChangeArrowheads="1"/>
          </p:cNvSpPr>
          <p:nvPr/>
        </p:nvSpPr>
        <p:spPr bwMode="auto">
          <a:xfrm>
            <a:off x="609600" y="990600"/>
            <a:ext cx="8229600" cy="535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i="1" dirty="0"/>
              <a:t>pragma solidity &gt;=0.4.21 &lt;=0.7.0;</a:t>
            </a:r>
          </a:p>
          <a:p>
            <a:pPr>
              <a:spcBef>
                <a:spcPct val="0"/>
              </a:spcBef>
              <a:buFontTx/>
              <a:buNone/>
            </a:pPr>
            <a:r>
              <a:rPr lang="en-US" altLang="en-US" sz="1800" i="1" dirty="0"/>
              <a:t>// Version of Solidity compiler this program was written for</a:t>
            </a:r>
          </a:p>
          <a:p>
            <a:pPr>
              <a:spcBef>
                <a:spcPct val="0"/>
              </a:spcBef>
              <a:buFontTx/>
              <a:buNone/>
            </a:pPr>
            <a:endParaRPr lang="en-US" altLang="en-US" sz="1800" i="1" dirty="0"/>
          </a:p>
          <a:p>
            <a:pPr>
              <a:spcBef>
                <a:spcPct val="0"/>
              </a:spcBef>
              <a:buFontTx/>
              <a:buNone/>
            </a:pPr>
            <a:r>
              <a:rPr lang="en-US" altLang="en-US" sz="1800" i="1" dirty="0"/>
              <a:t>// Our first contract is a faucet!</a:t>
            </a:r>
          </a:p>
          <a:p>
            <a:pPr>
              <a:spcBef>
                <a:spcPct val="0"/>
              </a:spcBef>
              <a:buFontTx/>
              <a:buNone/>
            </a:pPr>
            <a:r>
              <a:rPr lang="en-US" altLang="en-US" sz="1800" i="1" dirty="0"/>
              <a:t>contract Faucet {</a:t>
            </a:r>
          </a:p>
          <a:p>
            <a:pPr>
              <a:spcBef>
                <a:spcPct val="0"/>
              </a:spcBef>
              <a:buFontTx/>
              <a:buNone/>
            </a:pPr>
            <a:endParaRPr lang="en-US" altLang="en-US" sz="1800" i="1" dirty="0"/>
          </a:p>
          <a:p>
            <a:pPr>
              <a:spcBef>
                <a:spcPct val="0"/>
              </a:spcBef>
              <a:buFontTx/>
              <a:buNone/>
            </a:pPr>
            <a:r>
              <a:rPr lang="en-US" altLang="en-US" sz="1800" i="1" dirty="0"/>
              <a:t>    // Give out ether to anyone who asks</a:t>
            </a:r>
          </a:p>
          <a:p>
            <a:pPr>
              <a:spcBef>
                <a:spcPct val="0"/>
              </a:spcBef>
              <a:buFontTx/>
              <a:buNone/>
            </a:pPr>
            <a:r>
              <a:rPr lang="en-US" altLang="en-US" sz="1800" i="1" dirty="0"/>
              <a:t>    function withdraw(</a:t>
            </a:r>
            <a:r>
              <a:rPr lang="en-US" altLang="en-US" sz="1800" i="1" dirty="0" err="1"/>
              <a:t>uint</a:t>
            </a:r>
            <a:r>
              <a:rPr lang="en-US" altLang="en-US" sz="1800" i="1" dirty="0"/>
              <a:t> </a:t>
            </a:r>
            <a:r>
              <a:rPr lang="en-US" altLang="en-US" sz="1800" i="1" dirty="0" err="1"/>
              <a:t>withdraw_amount</a:t>
            </a:r>
            <a:r>
              <a:rPr lang="en-US" altLang="en-US" sz="1800" i="1" dirty="0"/>
              <a:t>) public {</a:t>
            </a:r>
          </a:p>
          <a:p>
            <a:pPr>
              <a:spcBef>
                <a:spcPct val="0"/>
              </a:spcBef>
              <a:buFontTx/>
              <a:buNone/>
            </a:pPr>
            <a:endParaRPr lang="en-US" altLang="en-US" sz="1800" i="1" dirty="0"/>
          </a:p>
          <a:p>
            <a:pPr>
              <a:spcBef>
                <a:spcPct val="0"/>
              </a:spcBef>
              <a:buFontTx/>
              <a:buNone/>
            </a:pPr>
            <a:r>
              <a:rPr lang="en-US" altLang="en-US" sz="1800" i="1" dirty="0"/>
              <a:t>        // Limit withdrawal amount</a:t>
            </a:r>
          </a:p>
          <a:p>
            <a:pPr>
              <a:spcBef>
                <a:spcPct val="0"/>
              </a:spcBef>
              <a:buFontTx/>
              <a:buNone/>
            </a:pPr>
            <a:r>
              <a:rPr lang="en-US" altLang="en-US" sz="1800" i="1" dirty="0"/>
              <a:t>        require(</a:t>
            </a:r>
            <a:r>
              <a:rPr lang="en-US" altLang="en-US" sz="1800" i="1" dirty="0" err="1"/>
              <a:t>withdraw_amount</a:t>
            </a:r>
            <a:r>
              <a:rPr lang="en-US" altLang="en-US" sz="1800" i="1" dirty="0"/>
              <a:t> &lt;= 100000000000000000);</a:t>
            </a:r>
          </a:p>
          <a:p>
            <a:pPr>
              <a:spcBef>
                <a:spcPct val="0"/>
              </a:spcBef>
              <a:buFontTx/>
              <a:buNone/>
            </a:pPr>
            <a:endParaRPr lang="en-US" altLang="en-US" sz="1800" i="1" dirty="0"/>
          </a:p>
          <a:p>
            <a:pPr>
              <a:spcBef>
                <a:spcPct val="0"/>
              </a:spcBef>
              <a:buFontTx/>
              <a:buNone/>
            </a:pPr>
            <a:r>
              <a:rPr lang="en-US" altLang="en-US" sz="1800" i="1" dirty="0"/>
              <a:t>        // Send the amount to the address that requested it</a:t>
            </a:r>
          </a:p>
          <a:p>
            <a:pPr>
              <a:spcBef>
                <a:spcPct val="0"/>
              </a:spcBef>
              <a:buFontTx/>
              <a:buNone/>
            </a:pPr>
            <a:r>
              <a:rPr lang="en-US" altLang="en-US" sz="1800" i="1" dirty="0"/>
              <a:t>        </a:t>
            </a:r>
            <a:r>
              <a:rPr lang="en-US" altLang="en-US" sz="1800" i="1" dirty="0" err="1"/>
              <a:t>msg.sender.transfer</a:t>
            </a:r>
            <a:r>
              <a:rPr lang="en-US" altLang="en-US" sz="1800" i="1" dirty="0"/>
              <a:t>(</a:t>
            </a:r>
            <a:r>
              <a:rPr lang="en-US" altLang="en-US" sz="1800" i="1" dirty="0" err="1"/>
              <a:t>withdraw_amount</a:t>
            </a:r>
            <a:r>
              <a:rPr lang="en-US" altLang="en-US" sz="1800" i="1" dirty="0"/>
              <a:t>);</a:t>
            </a:r>
          </a:p>
          <a:p>
            <a:pPr>
              <a:spcBef>
                <a:spcPct val="0"/>
              </a:spcBef>
              <a:buFontTx/>
              <a:buNone/>
            </a:pPr>
            <a:r>
              <a:rPr lang="en-US" altLang="en-US" sz="1800" i="1" dirty="0"/>
              <a:t>    }</a:t>
            </a:r>
          </a:p>
          <a:p>
            <a:pPr>
              <a:spcBef>
                <a:spcPct val="0"/>
              </a:spcBef>
              <a:buFontTx/>
              <a:buNone/>
            </a:pPr>
            <a:endParaRPr lang="en-US" altLang="en-US" sz="1800" i="1" dirty="0"/>
          </a:p>
          <a:p>
            <a:pPr>
              <a:spcBef>
                <a:spcPct val="0"/>
              </a:spcBef>
              <a:buFontTx/>
              <a:buNone/>
            </a:pPr>
            <a:r>
              <a:rPr lang="en-US" altLang="en-US" sz="1800" i="1" dirty="0"/>
              <a:t>    // Accept any incoming amount</a:t>
            </a:r>
          </a:p>
          <a:p>
            <a:pPr>
              <a:spcBef>
                <a:spcPct val="0"/>
              </a:spcBef>
              <a:buFontTx/>
              <a:buNone/>
            </a:pPr>
            <a:r>
              <a:rPr lang="en-US" altLang="en-US" sz="1800" i="1" dirty="0"/>
              <a:t>    function () external payable {}</a:t>
            </a:r>
          </a:p>
          <a:p>
            <a:pPr>
              <a:spcBef>
                <a:spcPct val="0"/>
              </a:spcBef>
              <a:buFontTx/>
              <a:buNone/>
            </a:pPr>
            <a:r>
              <a:rPr lang="en-US" altLang="en-US" sz="1800" i="1" dirty="0"/>
              <a:t>}</a:t>
            </a:r>
          </a:p>
        </p:txBody>
      </p:sp>
      <p:sp>
        <p:nvSpPr>
          <p:cNvPr id="2" name="Slide Number Placeholder 1">
            <a:extLst>
              <a:ext uri="{FF2B5EF4-FFF2-40B4-BE49-F238E27FC236}">
                <a16:creationId xmlns:a16="http://schemas.microsoft.com/office/drawing/2014/main" id="{EA983465-A3A2-011C-84EC-3AE71DC9E95C}"/>
              </a:ext>
            </a:extLst>
          </p:cNvPr>
          <p:cNvSpPr>
            <a:spLocks noGrp="1"/>
          </p:cNvSpPr>
          <p:nvPr>
            <p:ph type="sldNum" sz="quarter" idx="12"/>
          </p:nvPr>
        </p:nvSpPr>
        <p:spPr/>
        <p:txBody>
          <a:bodyPr/>
          <a:lstStyle/>
          <a:p>
            <a:fld id="{5AC41370-7ADD-49A1-A45B-47BA2735EE84}" type="slidenum">
              <a:rPr lang="en-US" altLang="en-US" smtClean="0"/>
              <a:pPr/>
              <a:t>46</a:t>
            </a:fld>
            <a:endParaRPr lang="en-US" alt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re 1">
            <a:extLst>
              <a:ext uri="{FF2B5EF4-FFF2-40B4-BE49-F238E27FC236}">
                <a16:creationId xmlns:a16="http://schemas.microsoft.com/office/drawing/2014/main" id="{602EC1A7-0AD5-CBF4-8065-5606B6DFEEBD}"/>
              </a:ext>
            </a:extLst>
          </p:cNvPr>
          <p:cNvSpPr>
            <a:spLocks noGrp="1" noChangeArrowheads="1"/>
          </p:cNvSpPr>
          <p:nvPr>
            <p:ph type="title"/>
          </p:nvPr>
        </p:nvSpPr>
        <p:spPr/>
        <p:txBody>
          <a:bodyPr/>
          <a:lstStyle/>
          <a:p>
            <a:r>
              <a:rPr lang="fr-FR" altLang="en-US" sz="3200"/>
              <a:t>A Simple Contract: A Test Ether Faucet </a:t>
            </a:r>
          </a:p>
        </p:txBody>
      </p:sp>
      <p:pic>
        <p:nvPicPr>
          <p:cNvPr id="65538" name="Image 4" descr="Screenshot 2019-10-08 at 7.13.55 PM.pdf">
            <a:extLst>
              <a:ext uri="{FF2B5EF4-FFF2-40B4-BE49-F238E27FC236}">
                <a16:creationId xmlns:a16="http://schemas.microsoft.com/office/drawing/2014/main" id="{80784654-1323-5E9F-69D1-1A636C88ECA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676400"/>
            <a:ext cx="7772400" cy="478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0D67B1D4-9CE1-1A2D-BD2C-3671C135202E}"/>
              </a:ext>
            </a:extLst>
          </p:cNvPr>
          <p:cNvSpPr>
            <a:spLocks noGrp="1"/>
          </p:cNvSpPr>
          <p:nvPr>
            <p:ph type="sldNum" sz="quarter" idx="12"/>
          </p:nvPr>
        </p:nvSpPr>
        <p:spPr/>
        <p:txBody>
          <a:bodyPr/>
          <a:lstStyle/>
          <a:p>
            <a:fld id="{5AC41370-7ADD-49A1-A45B-47BA2735EE84}" type="slidenum">
              <a:rPr lang="en-US" altLang="en-US" smtClean="0"/>
              <a:pPr/>
              <a:t>47</a:t>
            </a:fld>
            <a:endParaRPr lang="en-US" alt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re 1">
            <a:extLst>
              <a:ext uri="{FF2B5EF4-FFF2-40B4-BE49-F238E27FC236}">
                <a16:creationId xmlns:a16="http://schemas.microsoft.com/office/drawing/2014/main" id="{CE29D8FE-42E3-C0C6-7013-72CD154A4057}"/>
              </a:ext>
            </a:extLst>
          </p:cNvPr>
          <p:cNvSpPr>
            <a:spLocks noGrp="1" noChangeArrowheads="1"/>
          </p:cNvSpPr>
          <p:nvPr>
            <p:ph type="title"/>
          </p:nvPr>
        </p:nvSpPr>
        <p:spPr/>
        <p:txBody>
          <a:bodyPr/>
          <a:lstStyle/>
          <a:p>
            <a:r>
              <a:rPr lang="fr-FR" altLang="en-US" sz="3200"/>
              <a:t>A Simple Contract: A Test Ether Faucet </a:t>
            </a:r>
          </a:p>
        </p:txBody>
      </p:sp>
      <p:pic>
        <p:nvPicPr>
          <p:cNvPr id="66562" name="Image 2" descr="Screenshot 2019-10-08 at 7.17.34 PM.pdf">
            <a:extLst>
              <a:ext uri="{FF2B5EF4-FFF2-40B4-BE49-F238E27FC236}">
                <a16:creationId xmlns:a16="http://schemas.microsoft.com/office/drawing/2014/main" id="{036BC697-C09B-3ACA-5CC2-5D4A5380AD3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524000"/>
            <a:ext cx="7543800" cy="490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C0BFB620-078D-26AA-ED3C-15DB9D731FC4}"/>
              </a:ext>
            </a:extLst>
          </p:cNvPr>
          <p:cNvSpPr>
            <a:spLocks noGrp="1"/>
          </p:cNvSpPr>
          <p:nvPr>
            <p:ph type="sldNum" sz="quarter" idx="12"/>
          </p:nvPr>
        </p:nvSpPr>
        <p:spPr/>
        <p:txBody>
          <a:bodyPr/>
          <a:lstStyle/>
          <a:p>
            <a:fld id="{5AC41370-7ADD-49A1-A45B-47BA2735EE84}" type="slidenum">
              <a:rPr lang="en-US" altLang="en-US" smtClean="0"/>
              <a:pPr/>
              <a:t>48</a:t>
            </a:fld>
            <a:endParaRPr lang="en-US" alt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re 1">
            <a:extLst>
              <a:ext uri="{FF2B5EF4-FFF2-40B4-BE49-F238E27FC236}">
                <a16:creationId xmlns:a16="http://schemas.microsoft.com/office/drawing/2014/main" id="{E582B08E-F342-BB23-467C-00E2D4DA52C6}"/>
              </a:ext>
            </a:extLst>
          </p:cNvPr>
          <p:cNvSpPr>
            <a:spLocks noGrp="1" noChangeArrowheads="1"/>
          </p:cNvSpPr>
          <p:nvPr>
            <p:ph type="title"/>
          </p:nvPr>
        </p:nvSpPr>
        <p:spPr/>
        <p:txBody>
          <a:bodyPr/>
          <a:lstStyle/>
          <a:p>
            <a:r>
              <a:rPr lang="fr-FR" altLang="en-US" sz="3200"/>
              <a:t>Creating the Contract on the Blockchain </a:t>
            </a:r>
          </a:p>
        </p:txBody>
      </p:sp>
      <p:sp>
        <p:nvSpPr>
          <p:cNvPr id="67586" name="Espace réservé du contenu 2">
            <a:extLst>
              <a:ext uri="{FF2B5EF4-FFF2-40B4-BE49-F238E27FC236}">
                <a16:creationId xmlns:a16="http://schemas.microsoft.com/office/drawing/2014/main" id="{BE5DA03D-B9EC-9114-1661-A44791DD3B80}"/>
              </a:ext>
            </a:extLst>
          </p:cNvPr>
          <p:cNvSpPr>
            <a:spLocks noGrp="1" noChangeArrowheads="1"/>
          </p:cNvSpPr>
          <p:nvPr>
            <p:ph idx="1"/>
          </p:nvPr>
        </p:nvSpPr>
        <p:spPr/>
        <p:txBody>
          <a:bodyPr/>
          <a:lstStyle/>
          <a:p>
            <a:r>
              <a:rPr lang="fr-FR" altLang="en-US" sz="2000"/>
              <a:t>So, we have a contract. We</a:t>
            </a:r>
            <a:r>
              <a:rPr lang="fr-FR" altLang="fr-FR" sz="2000"/>
              <a:t>’</a:t>
            </a:r>
            <a:r>
              <a:rPr lang="fr-FR" altLang="en-US" sz="2000"/>
              <a:t>ve compiled it into bytecode. Now, we need to </a:t>
            </a:r>
            <a:r>
              <a:rPr lang="fr-FR" altLang="fr-FR" sz="2000"/>
              <a:t>“</a:t>
            </a:r>
            <a:r>
              <a:rPr lang="fr-FR" altLang="ja-JP" sz="2000"/>
              <a:t>register</a:t>
            </a:r>
            <a:r>
              <a:rPr lang="fr-FR" altLang="fr-FR" sz="2000"/>
              <a:t>”</a:t>
            </a:r>
            <a:r>
              <a:rPr lang="fr-FR" altLang="ja-JP" sz="2000"/>
              <a:t> the contract on the Ethereum blockchain. </a:t>
            </a:r>
          </a:p>
          <a:p>
            <a:endParaRPr lang="fr-FR" altLang="en-US" sz="2000"/>
          </a:p>
          <a:p>
            <a:r>
              <a:rPr lang="fr-FR" altLang="en-US" sz="2000"/>
              <a:t>Registering a contract on the blockchain involves creating a special transaction whose destination is the address 0x0000000000000000000000000000000000000000, also known as the </a:t>
            </a:r>
            <a:r>
              <a:rPr lang="fr-FR" altLang="en-US" sz="2000" i="1"/>
              <a:t>zero address</a:t>
            </a:r>
            <a:r>
              <a:rPr lang="fr-FR" altLang="en-US" sz="2000"/>
              <a:t>. </a:t>
            </a:r>
          </a:p>
          <a:p>
            <a:endParaRPr lang="fr-FR" altLang="en-US" sz="2000"/>
          </a:p>
          <a:p>
            <a:endParaRPr lang="fr-FR" altLang="en-US" sz="2000"/>
          </a:p>
          <a:p>
            <a:endParaRPr lang="fr-FR" altLang="en-US" sz="2000"/>
          </a:p>
        </p:txBody>
      </p:sp>
      <p:sp>
        <p:nvSpPr>
          <p:cNvPr id="2" name="Slide Number Placeholder 1">
            <a:extLst>
              <a:ext uri="{FF2B5EF4-FFF2-40B4-BE49-F238E27FC236}">
                <a16:creationId xmlns:a16="http://schemas.microsoft.com/office/drawing/2014/main" id="{2248633D-D06B-B60F-D6F1-27AA5B38C95B}"/>
              </a:ext>
            </a:extLst>
          </p:cNvPr>
          <p:cNvSpPr>
            <a:spLocks noGrp="1"/>
          </p:cNvSpPr>
          <p:nvPr>
            <p:ph type="sldNum" sz="quarter" idx="12"/>
          </p:nvPr>
        </p:nvSpPr>
        <p:spPr/>
        <p:txBody>
          <a:bodyPr/>
          <a:lstStyle/>
          <a:p>
            <a:fld id="{5AC41370-7ADD-49A1-A45B-47BA2735EE84}" type="slidenum">
              <a:rPr lang="en-US" altLang="en-US" smtClean="0"/>
              <a:pPr/>
              <a:t>49</a:t>
            </a:fld>
            <a:endParaRPr lang="en-US"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re 1">
            <a:extLst>
              <a:ext uri="{FF2B5EF4-FFF2-40B4-BE49-F238E27FC236}">
                <a16:creationId xmlns:a16="http://schemas.microsoft.com/office/drawing/2014/main" id="{1F5811C7-A5F8-43A7-768D-F2827BBA16E6}"/>
              </a:ext>
            </a:extLst>
          </p:cNvPr>
          <p:cNvSpPr>
            <a:spLocks noGrp="1" noChangeArrowheads="1"/>
          </p:cNvSpPr>
          <p:nvPr>
            <p:ph type="title"/>
          </p:nvPr>
        </p:nvSpPr>
        <p:spPr/>
        <p:txBody>
          <a:bodyPr/>
          <a:lstStyle/>
          <a:p>
            <a:r>
              <a:rPr lang="fr-FR" altLang="en-US" sz="3200"/>
              <a:t>What about bitcoin</a:t>
            </a:r>
            <a:r>
              <a:rPr lang="fr-FR" altLang="fr-FR" sz="3200"/>
              <a:t>’</a:t>
            </a:r>
            <a:r>
              <a:rPr lang="fr-FR" altLang="en-US" sz="3200"/>
              <a:t>s blockchain?</a:t>
            </a:r>
          </a:p>
        </p:txBody>
      </p:sp>
      <p:sp>
        <p:nvSpPr>
          <p:cNvPr id="22530" name="Espace réservé du contenu 2">
            <a:extLst>
              <a:ext uri="{FF2B5EF4-FFF2-40B4-BE49-F238E27FC236}">
                <a16:creationId xmlns:a16="http://schemas.microsoft.com/office/drawing/2014/main" id="{80AD97DE-6C58-5C39-3048-D3CA25ADC1CF}"/>
              </a:ext>
            </a:extLst>
          </p:cNvPr>
          <p:cNvSpPr>
            <a:spLocks noGrp="1" noChangeArrowheads="1"/>
          </p:cNvSpPr>
          <p:nvPr>
            <p:ph idx="1"/>
          </p:nvPr>
        </p:nvSpPr>
        <p:spPr/>
        <p:txBody>
          <a:bodyPr/>
          <a:lstStyle/>
          <a:p>
            <a:r>
              <a:rPr lang="fr-FR" altLang="en-US" sz="2400"/>
              <a:t>The Bitcoin</a:t>
            </a:r>
            <a:r>
              <a:rPr lang="fr-FR" altLang="fr-FR" sz="2400"/>
              <a:t>’</a:t>
            </a:r>
            <a:r>
              <a:rPr lang="fr-FR" altLang="en-US" sz="2400"/>
              <a:t>s blockchain, tracks the state of units of bitcoin and their ownership. </a:t>
            </a:r>
          </a:p>
          <a:p>
            <a:endParaRPr lang="fr-FR" altLang="en-US" sz="2400"/>
          </a:p>
          <a:p>
            <a:r>
              <a:rPr lang="fr-FR" altLang="en-US" sz="2400"/>
              <a:t>You can think of Bitcoin as a distributed </a:t>
            </a:r>
            <a:r>
              <a:rPr lang="fr-FR" altLang="en-US" sz="2400" i="1"/>
              <a:t>state machine</a:t>
            </a:r>
            <a:r>
              <a:rPr lang="fr-FR" altLang="en-US" sz="2400"/>
              <a:t>, where transactions cause a global </a:t>
            </a:r>
            <a:r>
              <a:rPr lang="fr-FR" altLang="en-US" sz="2400" i="1"/>
              <a:t>state transition</a:t>
            </a:r>
            <a:r>
              <a:rPr lang="fr-FR" altLang="en-US" sz="2400"/>
              <a:t>, altering the ownership of coins. </a:t>
            </a:r>
          </a:p>
          <a:p>
            <a:endParaRPr lang="fr-FR" altLang="en-US" sz="2400"/>
          </a:p>
          <a:p>
            <a:endParaRPr lang="fr-FR" altLang="en-US" sz="2400"/>
          </a:p>
          <a:p>
            <a:endParaRPr lang="fr-FR" altLang="en-US" sz="2400"/>
          </a:p>
        </p:txBody>
      </p:sp>
      <p:sp>
        <p:nvSpPr>
          <p:cNvPr id="2" name="Slide Number Placeholder 1">
            <a:extLst>
              <a:ext uri="{FF2B5EF4-FFF2-40B4-BE49-F238E27FC236}">
                <a16:creationId xmlns:a16="http://schemas.microsoft.com/office/drawing/2014/main" id="{F9223FA8-2941-2C30-63E1-980C79A1F6DB}"/>
              </a:ext>
            </a:extLst>
          </p:cNvPr>
          <p:cNvSpPr>
            <a:spLocks noGrp="1"/>
          </p:cNvSpPr>
          <p:nvPr>
            <p:ph type="sldNum" sz="quarter" idx="12"/>
          </p:nvPr>
        </p:nvSpPr>
        <p:spPr/>
        <p:txBody>
          <a:bodyPr/>
          <a:lstStyle/>
          <a:p>
            <a:fld id="{5AC41370-7ADD-49A1-A45B-47BA2735EE84}" type="slidenum">
              <a:rPr lang="en-US" altLang="en-US" smtClean="0"/>
              <a:pPr/>
              <a:t>5</a:t>
            </a:fld>
            <a:endParaRPr lang="en-US"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re 1">
            <a:extLst>
              <a:ext uri="{FF2B5EF4-FFF2-40B4-BE49-F238E27FC236}">
                <a16:creationId xmlns:a16="http://schemas.microsoft.com/office/drawing/2014/main" id="{04C93F48-5A0C-6F63-7CEE-9829A6F8EE43}"/>
              </a:ext>
            </a:extLst>
          </p:cNvPr>
          <p:cNvSpPr>
            <a:spLocks noGrp="1" noChangeArrowheads="1"/>
          </p:cNvSpPr>
          <p:nvPr>
            <p:ph type="title"/>
          </p:nvPr>
        </p:nvSpPr>
        <p:spPr/>
        <p:txBody>
          <a:bodyPr/>
          <a:lstStyle/>
          <a:p>
            <a:r>
              <a:rPr lang="fr-FR" altLang="en-US" sz="3200"/>
              <a:t>Creating the Contract on the Blockchain </a:t>
            </a:r>
          </a:p>
        </p:txBody>
      </p:sp>
      <p:pic>
        <p:nvPicPr>
          <p:cNvPr id="68610" name="Image 4" descr="Screenshot 2019-10-14 at 6.35.22 PM.pdf">
            <a:extLst>
              <a:ext uri="{FF2B5EF4-FFF2-40B4-BE49-F238E27FC236}">
                <a16:creationId xmlns:a16="http://schemas.microsoft.com/office/drawing/2014/main" id="{41822FF1-BAAF-1B14-396F-667304C6B7A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600200"/>
            <a:ext cx="6897688"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70C1F8B1-16B4-F54B-D00A-F45D0F22AEC9}"/>
              </a:ext>
            </a:extLst>
          </p:cNvPr>
          <p:cNvSpPr>
            <a:spLocks noGrp="1"/>
          </p:cNvSpPr>
          <p:nvPr>
            <p:ph type="sldNum" sz="quarter" idx="12"/>
          </p:nvPr>
        </p:nvSpPr>
        <p:spPr/>
        <p:txBody>
          <a:bodyPr/>
          <a:lstStyle/>
          <a:p>
            <a:fld id="{5AC41370-7ADD-49A1-A45B-47BA2735EE84}" type="slidenum">
              <a:rPr lang="en-US" altLang="en-US" smtClean="0"/>
              <a:pPr/>
              <a:t>50</a:t>
            </a:fld>
            <a:endParaRPr lang="en-US" alt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re 1">
            <a:extLst>
              <a:ext uri="{FF2B5EF4-FFF2-40B4-BE49-F238E27FC236}">
                <a16:creationId xmlns:a16="http://schemas.microsoft.com/office/drawing/2014/main" id="{A2E3BD9E-74C5-A67D-73B6-FC966953936E}"/>
              </a:ext>
            </a:extLst>
          </p:cNvPr>
          <p:cNvSpPr>
            <a:spLocks noGrp="1" noChangeArrowheads="1"/>
          </p:cNvSpPr>
          <p:nvPr>
            <p:ph type="title"/>
          </p:nvPr>
        </p:nvSpPr>
        <p:spPr/>
        <p:txBody>
          <a:bodyPr/>
          <a:lstStyle/>
          <a:p>
            <a:r>
              <a:rPr lang="fr-FR" altLang="en-US" sz="3200"/>
              <a:t>Creating the Contract on the Blockchain </a:t>
            </a:r>
          </a:p>
        </p:txBody>
      </p:sp>
      <p:pic>
        <p:nvPicPr>
          <p:cNvPr id="69634" name="Image 2" descr="Screenshot 2019-10-14 at 6.35.57 PM.pdf">
            <a:extLst>
              <a:ext uri="{FF2B5EF4-FFF2-40B4-BE49-F238E27FC236}">
                <a16:creationId xmlns:a16="http://schemas.microsoft.com/office/drawing/2014/main" id="{481FF775-16D0-8892-C8E6-A4C75B76C4F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676400"/>
            <a:ext cx="6732588"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0C7A1C0-9C4E-6C97-F540-3A16F1A97AC1}"/>
              </a:ext>
            </a:extLst>
          </p:cNvPr>
          <p:cNvSpPr>
            <a:spLocks noGrp="1"/>
          </p:cNvSpPr>
          <p:nvPr>
            <p:ph type="sldNum" sz="quarter" idx="12"/>
          </p:nvPr>
        </p:nvSpPr>
        <p:spPr/>
        <p:txBody>
          <a:bodyPr/>
          <a:lstStyle/>
          <a:p>
            <a:fld id="{5AC41370-7ADD-49A1-A45B-47BA2735EE84}" type="slidenum">
              <a:rPr lang="en-US" altLang="en-US" smtClean="0"/>
              <a:pPr/>
              <a:t>51</a:t>
            </a:fld>
            <a:endParaRPr lang="en-US" alt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re 1">
            <a:extLst>
              <a:ext uri="{FF2B5EF4-FFF2-40B4-BE49-F238E27FC236}">
                <a16:creationId xmlns:a16="http://schemas.microsoft.com/office/drawing/2014/main" id="{8BF45DB5-CAAF-9A00-123B-AC71CF5C9EBF}"/>
              </a:ext>
            </a:extLst>
          </p:cNvPr>
          <p:cNvSpPr>
            <a:spLocks noGrp="1" noChangeArrowheads="1"/>
          </p:cNvSpPr>
          <p:nvPr>
            <p:ph type="title"/>
          </p:nvPr>
        </p:nvSpPr>
        <p:spPr/>
        <p:txBody>
          <a:bodyPr/>
          <a:lstStyle/>
          <a:p>
            <a:r>
              <a:rPr lang="fr-FR" altLang="en-US" sz="3200"/>
              <a:t>Creating the Contract on the Blockchain </a:t>
            </a:r>
          </a:p>
        </p:txBody>
      </p:sp>
      <p:pic>
        <p:nvPicPr>
          <p:cNvPr id="70658" name="Image 2" descr="Screenshot 2019-10-14 at 6.37.04 PM.pdf">
            <a:extLst>
              <a:ext uri="{FF2B5EF4-FFF2-40B4-BE49-F238E27FC236}">
                <a16:creationId xmlns:a16="http://schemas.microsoft.com/office/drawing/2014/main" id="{C6747299-DD91-8731-2743-DD148FEECEA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524000"/>
            <a:ext cx="7467600" cy="5221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0659" name="Image 3" descr="Screenshot 2019-10-14 at 6.40.23 PM.pdf">
            <a:extLst>
              <a:ext uri="{FF2B5EF4-FFF2-40B4-BE49-F238E27FC236}">
                <a16:creationId xmlns:a16="http://schemas.microsoft.com/office/drawing/2014/main" id="{32CB8CE2-2A76-05AB-2121-46945D96E2EB}"/>
              </a:ext>
            </a:extLst>
          </p:cNvPr>
          <p:cNvPicPr>
            <a:picLocks noChangeAspect="1"/>
          </p:cNvPicPr>
          <p:nvPr/>
        </p:nvPicPr>
        <p:blipFill>
          <a:blip r:embed="rId3">
            <a:extLst>
              <a:ext uri="{28A0092B-C50C-407E-A947-70E740481C1C}">
                <a14:useLocalDpi xmlns:a14="http://schemas.microsoft.com/office/drawing/2010/main" val="0"/>
              </a:ext>
            </a:extLst>
          </a:blip>
          <a:srcRect t="46938"/>
          <a:stretch>
            <a:fillRect/>
          </a:stretch>
        </p:blipFill>
        <p:spPr bwMode="auto">
          <a:xfrm>
            <a:off x="5638800" y="3048000"/>
            <a:ext cx="3308350" cy="234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A467C7A5-0A61-C024-B480-9F91254634FD}"/>
              </a:ext>
            </a:extLst>
          </p:cNvPr>
          <p:cNvSpPr>
            <a:spLocks noGrp="1"/>
          </p:cNvSpPr>
          <p:nvPr>
            <p:ph type="sldNum" sz="quarter" idx="12"/>
          </p:nvPr>
        </p:nvSpPr>
        <p:spPr/>
        <p:txBody>
          <a:bodyPr/>
          <a:lstStyle/>
          <a:p>
            <a:fld id="{5AC41370-7ADD-49A1-A45B-47BA2735EE84}" type="slidenum">
              <a:rPr lang="en-US" altLang="en-US" smtClean="0"/>
              <a:pPr/>
              <a:t>52</a:t>
            </a:fld>
            <a:endParaRPr lang="en-US" alt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Titre 1">
            <a:extLst>
              <a:ext uri="{FF2B5EF4-FFF2-40B4-BE49-F238E27FC236}">
                <a16:creationId xmlns:a16="http://schemas.microsoft.com/office/drawing/2014/main" id="{43E13DCE-81E6-CE7A-F714-5319C5C0BE40}"/>
              </a:ext>
            </a:extLst>
          </p:cNvPr>
          <p:cNvSpPr>
            <a:spLocks noGrp="1" noChangeArrowheads="1"/>
          </p:cNvSpPr>
          <p:nvPr>
            <p:ph type="title"/>
          </p:nvPr>
        </p:nvSpPr>
        <p:spPr/>
        <p:txBody>
          <a:bodyPr/>
          <a:lstStyle/>
          <a:p>
            <a:r>
              <a:rPr lang="fr-FR" altLang="en-US"/>
              <a:t>Interacting with the Contract </a:t>
            </a:r>
          </a:p>
        </p:txBody>
      </p:sp>
      <p:sp>
        <p:nvSpPr>
          <p:cNvPr id="71682" name="Espace réservé du contenu 2">
            <a:extLst>
              <a:ext uri="{FF2B5EF4-FFF2-40B4-BE49-F238E27FC236}">
                <a16:creationId xmlns:a16="http://schemas.microsoft.com/office/drawing/2014/main" id="{68761B77-2B88-5AE2-64B8-28A31E9D2CDD}"/>
              </a:ext>
            </a:extLst>
          </p:cNvPr>
          <p:cNvSpPr>
            <a:spLocks noGrp="1" noChangeArrowheads="1"/>
          </p:cNvSpPr>
          <p:nvPr>
            <p:ph idx="1"/>
          </p:nvPr>
        </p:nvSpPr>
        <p:spPr/>
        <p:txBody>
          <a:bodyPr/>
          <a:lstStyle/>
          <a:p>
            <a:r>
              <a:rPr lang="fr-FR" altLang="en-US" sz="2400"/>
              <a:t>Ethereum contracts are programs that control money, which run inside a virtual machine called the EVM. </a:t>
            </a:r>
          </a:p>
          <a:p>
            <a:r>
              <a:rPr lang="fr-FR" altLang="en-US" sz="2400"/>
              <a:t>They are created by a special transaction that submits their bytecode to be recorded on the blockchain. </a:t>
            </a:r>
          </a:p>
          <a:p>
            <a:endParaRPr lang="fr-FR" altLang="en-US" sz="2400"/>
          </a:p>
          <a:p>
            <a:r>
              <a:rPr lang="fr-FR" altLang="en-US" sz="2400"/>
              <a:t>Once they are created on the blockchain, they have an Ethereum address, just like wallets. </a:t>
            </a:r>
          </a:p>
        </p:txBody>
      </p:sp>
      <p:sp>
        <p:nvSpPr>
          <p:cNvPr id="2" name="Slide Number Placeholder 1">
            <a:extLst>
              <a:ext uri="{FF2B5EF4-FFF2-40B4-BE49-F238E27FC236}">
                <a16:creationId xmlns:a16="http://schemas.microsoft.com/office/drawing/2014/main" id="{B7D2FD7C-25BF-F7E5-C9A8-50397E1F56DF}"/>
              </a:ext>
            </a:extLst>
          </p:cNvPr>
          <p:cNvSpPr>
            <a:spLocks noGrp="1"/>
          </p:cNvSpPr>
          <p:nvPr>
            <p:ph type="sldNum" sz="quarter" idx="12"/>
          </p:nvPr>
        </p:nvSpPr>
        <p:spPr/>
        <p:txBody>
          <a:bodyPr/>
          <a:lstStyle/>
          <a:p>
            <a:fld id="{5AC41370-7ADD-49A1-A45B-47BA2735EE84}" type="slidenum">
              <a:rPr lang="en-US" altLang="en-US" smtClean="0"/>
              <a:pPr/>
              <a:t>53</a:t>
            </a:fld>
            <a:endParaRPr lang="en-US"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re 1">
            <a:extLst>
              <a:ext uri="{FF2B5EF4-FFF2-40B4-BE49-F238E27FC236}">
                <a16:creationId xmlns:a16="http://schemas.microsoft.com/office/drawing/2014/main" id="{1A6144E9-8C4F-5AFE-4A0C-5977D9FF28AA}"/>
              </a:ext>
            </a:extLst>
          </p:cNvPr>
          <p:cNvSpPr>
            <a:spLocks noGrp="1" noChangeArrowheads="1"/>
          </p:cNvSpPr>
          <p:nvPr>
            <p:ph type="title"/>
          </p:nvPr>
        </p:nvSpPr>
        <p:spPr/>
        <p:txBody>
          <a:bodyPr/>
          <a:lstStyle/>
          <a:p>
            <a:r>
              <a:rPr lang="fr-FR" altLang="en-US"/>
              <a:t>Interacting with the Contract </a:t>
            </a:r>
          </a:p>
        </p:txBody>
      </p:sp>
      <p:sp>
        <p:nvSpPr>
          <p:cNvPr id="72706" name="Espace réservé du contenu 2">
            <a:extLst>
              <a:ext uri="{FF2B5EF4-FFF2-40B4-BE49-F238E27FC236}">
                <a16:creationId xmlns:a16="http://schemas.microsoft.com/office/drawing/2014/main" id="{37CBF481-0F7C-4BD3-4854-7E953BEEAB95}"/>
              </a:ext>
            </a:extLst>
          </p:cNvPr>
          <p:cNvSpPr>
            <a:spLocks noGrp="1" noChangeArrowheads="1"/>
          </p:cNvSpPr>
          <p:nvPr>
            <p:ph idx="1"/>
          </p:nvPr>
        </p:nvSpPr>
        <p:spPr/>
        <p:txBody>
          <a:bodyPr/>
          <a:lstStyle/>
          <a:p>
            <a:r>
              <a:rPr lang="fr-FR" altLang="en-US" sz="2000"/>
              <a:t>Anytime someone sends a transaction to a contract address it causes the contract to run in the EVM, with the transaction as its input. </a:t>
            </a:r>
          </a:p>
          <a:p>
            <a:endParaRPr lang="fr-FR" altLang="en-US" sz="2000"/>
          </a:p>
          <a:p>
            <a:r>
              <a:rPr lang="fr-FR" altLang="en-US" sz="2000"/>
              <a:t>Transactions sent to contract addresses may have ether or data or both. If they contain ether, it is </a:t>
            </a:r>
            <a:r>
              <a:rPr lang="fr-FR" altLang="fr-FR" sz="2000"/>
              <a:t>“</a:t>
            </a:r>
            <a:r>
              <a:rPr lang="fr-FR" altLang="ja-JP" sz="2000"/>
              <a:t>deposited</a:t>
            </a:r>
            <a:r>
              <a:rPr lang="fr-FR" altLang="fr-FR" sz="2000"/>
              <a:t>”</a:t>
            </a:r>
            <a:r>
              <a:rPr lang="fr-FR" altLang="ja-JP" sz="2000"/>
              <a:t> to the contract balance. If they contain data, the data can specify a named function in the contract and call it, passing arguments to the function. </a:t>
            </a:r>
          </a:p>
          <a:p>
            <a:endParaRPr lang="fr-FR" altLang="en-US" sz="2000"/>
          </a:p>
          <a:p>
            <a:endParaRPr lang="fr-FR" altLang="en-US" sz="2000"/>
          </a:p>
          <a:p>
            <a:endParaRPr lang="fr-FR" altLang="en-US" sz="2000"/>
          </a:p>
        </p:txBody>
      </p:sp>
      <p:sp>
        <p:nvSpPr>
          <p:cNvPr id="2" name="Slide Number Placeholder 1">
            <a:extLst>
              <a:ext uri="{FF2B5EF4-FFF2-40B4-BE49-F238E27FC236}">
                <a16:creationId xmlns:a16="http://schemas.microsoft.com/office/drawing/2014/main" id="{5DD6CB9C-8D11-63F9-D7EB-1612A0FD0C0C}"/>
              </a:ext>
            </a:extLst>
          </p:cNvPr>
          <p:cNvSpPr>
            <a:spLocks noGrp="1"/>
          </p:cNvSpPr>
          <p:nvPr>
            <p:ph type="sldNum" sz="quarter" idx="12"/>
          </p:nvPr>
        </p:nvSpPr>
        <p:spPr/>
        <p:txBody>
          <a:bodyPr/>
          <a:lstStyle/>
          <a:p>
            <a:fld id="{5AC41370-7ADD-49A1-A45B-47BA2735EE84}" type="slidenum">
              <a:rPr lang="en-US" altLang="en-US" smtClean="0"/>
              <a:pPr/>
              <a:t>54</a:t>
            </a:fld>
            <a:endParaRPr lang="en-US" alt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re 1">
            <a:extLst>
              <a:ext uri="{FF2B5EF4-FFF2-40B4-BE49-F238E27FC236}">
                <a16:creationId xmlns:a16="http://schemas.microsoft.com/office/drawing/2014/main" id="{70587AD6-2971-33B3-5BDF-633626877C05}"/>
              </a:ext>
            </a:extLst>
          </p:cNvPr>
          <p:cNvSpPr>
            <a:spLocks noGrp="1" noChangeArrowheads="1"/>
          </p:cNvSpPr>
          <p:nvPr>
            <p:ph type="title"/>
          </p:nvPr>
        </p:nvSpPr>
        <p:spPr/>
        <p:txBody>
          <a:bodyPr/>
          <a:lstStyle/>
          <a:p>
            <a:r>
              <a:rPr lang="fr-FR" altLang="en-US"/>
              <a:t>Funding the Contract </a:t>
            </a:r>
          </a:p>
        </p:txBody>
      </p:sp>
      <p:sp>
        <p:nvSpPr>
          <p:cNvPr id="73730" name="Espace réservé du contenu 2">
            <a:extLst>
              <a:ext uri="{FF2B5EF4-FFF2-40B4-BE49-F238E27FC236}">
                <a16:creationId xmlns:a16="http://schemas.microsoft.com/office/drawing/2014/main" id="{2A766F5F-49CE-45E4-2B91-DC9CE5B10402}"/>
              </a:ext>
            </a:extLst>
          </p:cNvPr>
          <p:cNvSpPr>
            <a:spLocks noGrp="1" noChangeArrowheads="1"/>
          </p:cNvSpPr>
          <p:nvPr>
            <p:ph idx="1"/>
          </p:nvPr>
        </p:nvSpPr>
        <p:spPr/>
        <p:txBody>
          <a:bodyPr/>
          <a:lstStyle/>
          <a:p>
            <a:r>
              <a:rPr lang="fr-FR" altLang="en-US" sz="2000"/>
              <a:t>For now, the contract only has one transaction in its history: the contract creation transaction. </a:t>
            </a:r>
          </a:p>
          <a:p>
            <a:r>
              <a:rPr lang="fr-FR" altLang="en-US" sz="2000"/>
              <a:t>As you can see, the contract also has no ether (zero balance). </a:t>
            </a:r>
          </a:p>
          <a:p>
            <a:r>
              <a:rPr lang="fr-FR" altLang="en-US" sz="2000"/>
              <a:t>That</a:t>
            </a:r>
            <a:r>
              <a:rPr lang="fr-FR" altLang="fr-FR" sz="2000"/>
              <a:t>’</a:t>
            </a:r>
            <a:r>
              <a:rPr lang="fr-FR" altLang="en-US" sz="2000"/>
              <a:t>s because we didn</a:t>
            </a:r>
            <a:r>
              <a:rPr lang="fr-FR" altLang="fr-FR" sz="2000"/>
              <a:t>’</a:t>
            </a:r>
            <a:r>
              <a:rPr lang="fr-FR" altLang="en-US" sz="2000"/>
              <a:t>t send any ether to the contract in the creation transaction, even though we could have. </a:t>
            </a:r>
          </a:p>
          <a:p>
            <a:endParaRPr lang="fr-FR" altLang="en-US" sz="2000"/>
          </a:p>
          <a:p>
            <a:r>
              <a:rPr lang="fr-FR" altLang="en-US" sz="2000"/>
              <a:t>Our faucet needs funds! Our first project will be to use MetaMask to send ether to the contract. </a:t>
            </a:r>
          </a:p>
          <a:p>
            <a:endParaRPr lang="fr-FR" altLang="en-US" sz="2000"/>
          </a:p>
          <a:p>
            <a:endParaRPr lang="fr-FR" altLang="en-US" sz="2000"/>
          </a:p>
          <a:p>
            <a:endParaRPr lang="fr-FR" altLang="en-US" sz="2000"/>
          </a:p>
        </p:txBody>
      </p:sp>
      <p:sp>
        <p:nvSpPr>
          <p:cNvPr id="2" name="Slide Number Placeholder 1">
            <a:extLst>
              <a:ext uri="{FF2B5EF4-FFF2-40B4-BE49-F238E27FC236}">
                <a16:creationId xmlns:a16="http://schemas.microsoft.com/office/drawing/2014/main" id="{D0A1EAAA-5474-0038-CF1A-F072CD6E9075}"/>
              </a:ext>
            </a:extLst>
          </p:cNvPr>
          <p:cNvSpPr>
            <a:spLocks noGrp="1"/>
          </p:cNvSpPr>
          <p:nvPr>
            <p:ph type="sldNum" sz="quarter" idx="12"/>
          </p:nvPr>
        </p:nvSpPr>
        <p:spPr/>
        <p:txBody>
          <a:bodyPr/>
          <a:lstStyle/>
          <a:p>
            <a:fld id="{5AC41370-7ADD-49A1-A45B-47BA2735EE84}" type="slidenum">
              <a:rPr lang="en-US" altLang="en-US" smtClean="0"/>
              <a:pPr/>
              <a:t>55</a:t>
            </a:fld>
            <a:endParaRPr lang="en-US" alt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re 1">
            <a:extLst>
              <a:ext uri="{FF2B5EF4-FFF2-40B4-BE49-F238E27FC236}">
                <a16:creationId xmlns:a16="http://schemas.microsoft.com/office/drawing/2014/main" id="{42BD3DEA-4095-97F7-2827-7F6574238E6C}"/>
              </a:ext>
            </a:extLst>
          </p:cNvPr>
          <p:cNvSpPr>
            <a:spLocks noGrp="1" noChangeArrowheads="1"/>
          </p:cNvSpPr>
          <p:nvPr>
            <p:ph type="title"/>
          </p:nvPr>
        </p:nvSpPr>
        <p:spPr/>
        <p:txBody>
          <a:bodyPr/>
          <a:lstStyle/>
          <a:p>
            <a:r>
              <a:rPr lang="fr-FR" altLang="en-US"/>
              <a:t>Funding the Contract </a:t>
            </a:r>
          </a:p>
        </p:txBody>
      </p:sp>
      <p:pic>
        <p:nvPicPr>
          <p:cNvPr id="74754" name="Image 4" descr="Screenshot 2019-10-14 at 6.48.56 PM.pdf">
            <a:extLst>
              <a:ext uri="{FF2B5EF4-FFF2-40B4-BE49-F238E27FC236}">
                <a16:creationId xmlns:a16="http://schemas.microsoft.com/office/drawing/2014/main" id="{7BFE1269-74E2-A559-A87F-5562C2B3316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631950"/>
            <a:ext cx="3124200" cy="519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755" name="Image 5" descr="Screenshot 2019-10-14 at 6.49.15 PM.pdf">
            <a:extLst>
              <a:ext uri="{FF2B5EF4-FFF2-40B4-BE49-F238E27FC236}">
                <a16:creationId xmlns:a16="http://schemas.microsoft.com/office/drawing/2014/main" id="{36B74106-362D-71F9-DE9F-818CD9F17EC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814888" y="1663700"/>
            <a:ext cx="3109912" cy="519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42C7DF71-EE7E-4CC0-A811-EA2BEC2ED281}"/>
              </a:ext>
            </a:extLst>
          </p:cNvPr>
          <p:cNvSpPr>
            <a:spLocks noGrp="1"/>
          </p:cNvSpPr>
          <p:nvPr>
            <p:ph type="sldNum" sz="quarter" idx="12"/>
          </p:nvPr>
        </p:nvSpPr>
        <p:spPr/>
        <p:txBody>
          <a:bodyPr/>
          <a:lstStyle/>
          <a:p>
            <a:fld id="{5AC41370-7ADD-49A1-A45B-47BA2735EE84}" type="slidenum">
              <a:rPr lang="en-US" altLang="en-US" smtClean="0"/>
              <a:pPr/>
              <a:t>56</a:t>
            </a:fld>
            <a:endParaRPr lang="en-US" alt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re 1">
            <a:extLst>
              <a:ext uri="{FF2B5EF4-FFF2-40B4-BE49-F238E27FC236}">
                <a16:creationId xmlns:a16="http://schemas.microsoft.com/office/drawing/2014/main" id="{91C86917-B80B-7AD3-BC2C-BAEA34E7964F}"/>
              </a:ext>
            </a:extLst>
          </p:cNvPr>
          <p:cNvSpPr>
            <a:spLocks noGrp="1" noChangeArrowheads="1"/>
          </p:cNvSpPr>
          <p:nvPr>
            <p:ph type="title"/>
          </p:nvPr>
        </p:nvSpPr>
        <p:spPr/>
        <p:txBody>
          <a:bodyPr/>
          <a:lstStyle/>
          <a:p>
            <a:r>
              <a:rPr lang="fr-FR" altLang="en-US"/>
              <a:t>Funding the Contract </a:t>
            </a:r>
          </a:p>
        </p:txBody>
      </p:sp>
      <p:pic>
        <p:nvPicPr>
          <p:cNvPr id="75778" name="Image 2" descr="Screenshot 2019-10-14 at 6.51.21 PM.pdf">
            <a:extLst>
              <a:ext uri="{FF2B5EF4-FFF2-40B4-BE49-F238E27FC236}">
                <a16:creationId xmlns:a16="http://schemas.microsoft.com/office/drawing/2014/main" id="{3C75A95B-54EF-5DAD-7F20-BD1A658318D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676400"/>
            <a:ext cx="7783513" cy="3875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405EB868-23DA-62BD-B72A-BDD4BCB9DBCF}"/>
              </a:ext>
            </a:extLst>
          </p:cNvPr>
          <p:cNvSpPr>
            <a:spLocks noGrp="1"/>
          </p:cNvSpPr>
          <p:nvPr>
            <p:ph type="sldNum" sz="quarter" idx="12"/>
          </p:nvPr>
        </p:nvSpPr>
        <p:spPr/>
        <p:txBody>
          <a:bodyPr/>
          <a:lstStyle/>
          <a:p>
            <a:fld id="{5AC41370-7ADD-49A1-A45B-47BA2735EE84}" type="slidenum">
              <a:rPr lang="en-US" altLang="en-US" smtClean="0"/>
              <a:pPr/>
              <a:t>57</a:t>
            </a:fld>
            <a:endParaRPr lang="en-US" alt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Titre 1">
            <a:extLst>
              <a:ext uri="{FF2B5EF4-FFF2-40B4-BE49-F238E27FC236}">
                <a16:creationId xmlns:a16="http://schemas.microsoft.com/office/drawing/2014/main" id="{2908EC2D-287A-3D24-DD44-FC69C3A1F15E}"/>
              </a:ext>
            </a:extLst>
          </p:cNvPr>
          <p:cNvSpPr>
            <a:spLocks noGrp="1" noChangeArrowheads="1"/>
          </p:cNvSpPr>
          <p:nvPr>
            <p:ph type="title"/>
          </p:nvPr>
        </p:nvSpPr>
        <p:spPr/>
        <p:txBody>
          <a:bodyPr/>
          <a:lstStyle/>
          <a:p>
            <a:r>
              <a:rPr lang="fr-FR" altLang="en-US"/>
              <a:t>Funding the Contract </a:t>
            </a:r>
          </a:p>
        </p:txBody>
      </p:sp>
      <p:sp>
        <p:nvSpPr>
          <p:cNvPr id="76802" name="Espace réservé du contenu 3">
            <a:extLst>
              <a:ext uri="{FF2B5EF4-FFF2-40B4-BE49-F238E27FC236}">
                <a16:creationId xmlns:a16="http://schemas.microsoft.com/office/drawing/2014/main" id="{0A958C4D-3D2F-EDB9-8FE9-2DA0F54F5983}"/>
              </a:ext>
            </a:extLst>
          </p:cNvPr>
          <p:cNvSpPr>
            <a:spLocks noGrp="1" noChangeArrowheads="1"/>
          </p:cNvSpPr>
          <p:nvPr>
            <p:ph idx="1"/>
          </p:nvPr>
        </p:nvSpPr>
        <p:spPr/>
        <p:txBody>
          <a:bodyPr/>
          <a:lstStyle/>
          <a:p>
            <a:r>
              <a:rPr lang="fr-FR" altLang="en-US" sz="2400"/>
              <a:t>When you sent a transaction to the contract address, with no data specifying which function to call, it called this default function. </a:t>
            </a:r>
          </a:p>
          <a:p>
            <a:endParaRPr lang="fr-FR" altLang="en-US" sz="2400"/>
          </a:p>
          <a:p>
            <a:endParaRPr lang="fr-FR" altLang="en-US" sz="2400"/>
          </a:p>
          <a:p>
            <a:endParaRPr lang="fr-FR" altLang="en-US" sz="2400"/>
          </a:p>
          <a:p>
            <a:r>
              <a:rPr lang="fr-FR" altLang="en-US" sz="2400"/>
              <a:t>Because we declared it as payable, it accepted and deposited 2 ethers into the contract</a:t>
            </a:r>
            <a:r>
              <a:rPr lang="fr-FR" altLang="fr-FR" sz="2400"/>
              <a:t>’</a:t>
            </a:r>
            <a:r>
              <a:rPr lang="fr-FR" altLang="en-US" sz="2400"/>
              <a:t>s account balance. </a:t>
            </a:r>
          </a:p>
          <a:p>
            <a:endParaRPr lang="fr-FR" altLang="en-US" sz="2400"/>
          </a:p>
          <a:p>
            <a:endParaRPr lang="fr-FR" altLang="en-US" sz="2400"/>
          </a:p>
          <a:p>
            <a:endParaRPr lang="fr-FR" altLang="en-US" sz="2400"/>
          </a:p>
        </p:txBody>
      </p:sp>
      <p:sp>
        <p:nvSpPr>
          <p:cNvPr id="76803" name="Rectangle 4">
            <a:extLst>
              <a:ext uri="{FF2B5EF4-FFF2-40B4-BE49-F238E27FC236}">
                <a16:creationId xmlns:a16="http://schemas.microsoft.com/office/drawing/2014/main" id="{169A7EB8-CFAC-18FF-8D58-C6A05C35681D}"/>
              </a:ext>
            </a:extLst>
          </p:cNvPr>
          <p:cNvSpPr>
            <a:spLocks noChangeArrowheads="1"/>
          </p:cNvSpPr>
          <p:nvPr/>
        </p:nvSpPr>
        <p:spPr bwMode="auto">
          <a:xfrm>
            <a:off x="1447800" y="3200400"/>
            <a:ext cx="6324600"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fr-FR" altLang="en-US" sz="4000" i="1" baseline="30000">
                <a:solidFill>
                  <a:srgbClr val="FF0000"/>
                </a:solidFill>
              </a:rPr>
              <a:t>function() public payable {}</a:t>
            </a:r>
            <a:endParaRPr lang="fr-FR" altLang="en-US" sz="4000" i="1">
              <a:solidFill>
                <a:srgbClr val="FF0000"/>
              </a:solidFill>
            </a:endParaRPr>
          </a:p>
        </p:txBody>
      </p:sp>
      <p:sp>
        <p:nvSpPr>
          <p:cNvPr id="2" name="Slide Number Placeholder 1">
            <a:extLst>
              <a:ext uri="{FF2B5EF4-FFF2-40B4-BE49-F238E27FC236}">
                <a16:creationId xmlns:a16="http://schemas.microsoft.com/office/drawing/2014/main" id="{987C8B7B-B348-BE99-5645-213B7BDB9894}"/>
              </a:ext>
            </a:extLst>
          </p:cNvPr>
          <p:cNvSpPr>
            <a:spLocks noGrp="1"/>
          </p:cNvSpPr>
          <p:nvPr>
            <p:ph type="sldNum" sz="quarter" idx="12"/>
          </p:nvPr>
        </p:nvSpPr>
        <p:spPr/>
        <p:txBody>
          <a:bodyPr/>
          <a:lstStyle/>
          <a:p>
            <a:fld id="{5AC41370-7ADD-49A1-A45B-47BA2735EE84}" type="slidenum">
              <a:rPr lang="en-US" altLang="en-US" smtClean="0"/>
              <a:pPr/>
              <a:t>58</a:t>
            </a:fld>
            <a:endParaRPr lang="en-US" alt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re 1">
            <a:extLst>
              <a:ext uri="{FF2B5EF4-FFF2-40B4-BE49-F238E27FC236}">
                <a16:creationId xmlns:a16="http://schemas.microsoft.com/office/drawing/2014/main" id="{2C40F9E6-281A-4224-FD3B-46FF872786BA}"/>
              </a:ext>
            </a:extLst>
          </p:cNvPr>
          <p:cNvSpPr>
            <a:spLocks noGrp="1" noChangeArrowheads="1"/>
          </p:cNvSpPr>
          <p:nvPr>
            <p:ph type="title"/>
          </p:nvPr>
        </p:nvSpPr>
        <p:spPr/>
        <p:txBody>
          <a:bodyPr/>
          <a:lstStyle/>
          <a:p>
            <a:r>
              <a:rPr lang="fr-FR" altLang="en-US"/>
              <a:t>Withdrawing from Our Contract </a:t>
            </a:r>
          </a:p>
        </p:txBody>
      </p:sp>
      <p:pic>
        <p:nvPicPr>
          <p:cNvPr id="77826" name="Image 3" descr="Screenshot 2019-10-14 at 6.57.06 PM.pdf">
            <a:extLst>
              <a:ext uri="{FF2B5EF4-FFF2-40B4-BE49-F238E27FC236}">
                <a16:creationId xmlns:a16="http://schemas.microsoft.com/office/drawing/2014/main" id="{9E9DC314-92EA-AB0D-201D-3ED4979E430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600200"/>
            <a:ext cx="3429000" cy="507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827" name="Image 4" descr="Screenshot 2019-10-14 at 6.58.38 PM.pdf">
            <a:extLst>
              <a:ext uri="{FF2B5EF4-FFF2-40B4-BE49-F238E27FC236}">
                <a16:creationId xmlns:a16="http://schemas.microsoft.com/office/drawing/2014/main" id="{7DCE0245-03CE-5AD1-D223-B93EA978DCA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27613" y="1397000"/>
            <a:ext cx="3278187" cy="546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ECF5E589-A17C-359A-D2D2-BA152C475D02}"/>
              </a:ext>
            </a:extLst>
          </p:cNvPr>
          <p:cNvSpPr>
            <a:spLocks noGrp="1"/>
          </p:cNvSpPr>
          <p:nvPr>
            <p:ph type="sldNum" sz="quarter" idx="12"/>
          </p:nvPr>
        </p:nvSpPr>
        <p:spPr/>
        <p:txBody>
          <a:bodyPr/>
          <a:lstStyle/>
          <a:p>
            <a:fld id="{5AC41370-7ADD-49A1-A45B-47BA2735EE84}" type="slidenum">
              <a:rPr lang="en-US" altLang="en-US" smtClean="0"/>
              <a:pPr/>
              <a:t>59</a:t>
            </a:fld>
            <a:endParaRPr lang="en-US"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re 1">
            <a:extLst>
              <a:ext uri="{FF2B5EF4-FFF2-40B4-BE49-F238E27FC236}">
                <a16:creationId xmlns:a16="http://schemas.microsoft.com/office/drawing/2014/main" id="{D006234A-9855-8AAC-4509-57FCBB30A696}"/>
              </a:ext>
            </a:extLst>
          </p:cNvPr>
          <p:cNvSpPr>
            <a:spLocks noGrp="1" noChangeArrowheads="1"/>
          </p:cNvSpPr>
          <p:nvPr>
            <p:ph type="title"/>
          </p:nvPr>
        </p:nvSpPr>
        <p:spPr/>
        <p:txBody>
          <a:bodyPr/>
          <a:lstStyle/>
          <a:p>
            <a:r>
              <a:rPr lang="fr-FR" altLang="en-US"/>
              <a:t>How this can be generalized? </a:t>
            </a:r>
          </a:p>
        </p:txBody>
      </p:sp>
      <p:sp>
        <p:nvSpPr>
          <p:cNvPr id="23554" name="Espace réservé du contenu 2">
            <a:extLst>
              <a:ext uri="{FF2B5EF4-FFF2-40B4-BE49-F238E27FC236}">
                <a16:creationId xmlns:a16="http://schemas.microsoft.com/office/drawing/2014/main" id="{2DB55E3A-7A15-8794-A6F5-C22ACAD5286E}"/>
              </a:ext>
            </a:extLst>
          </p:cNvPr>
          <p:cNvSpPr>
            <a:spLocks noGrp="1" noChangeArrowheads="1"/>
          </p:cNvSpPr>
          <p:nvPr>
            <p:ph idx="1"/>
          </p:nvPr>
        </p:nvSpPr>
        <p:spPr/>
        <p:txBody>
          <a:bodyPr/>
          <a:lstStyle/>
          <a:p>
            <a:r>
              <a:rPr lang="fr-FR" altLang="en-US" sz="2800"/>
              <a:t>What if we can replace bitcoins with a general purpose data store?</a:t>
            </a:r>
          </a:p>
          <a:p>
            <a:endParaRPr lang="fr-FR" altLang="en-US" sz="2800"/>
          </a:p>
          <a:p>
            <a:r>
              <a:rPr lang="fr-FR" altLang="en-US" sz="2800"/>
              <a:t>It will open up numerous new use-cases and domains for blockchain</a:t>
            </a:r>
          </a:p>
        </p:txBody>
      </p:sp>
      <p:sp>
        <p:nvSpPr>
          <p:cNvPr id="2" name="Slide Number Placeholder 1">
            <a:extLst>
              <a:ext uri="{FF2B5EF4-FFF2-40B4-BE49-F238E27FC236}">
                <a16:creationId xmlns:a16="http://schemas.microsoft.com/office/drawing/2014/main" id="{72C4CA30-14EA-B4DA-B7A3-D30B921BEAA1}"/>
              </a:ext>
            </a:extLst>
          </p:cNvPr>
          <p:cNvSpPr>
            <a:spLocks noGrp="1"/>
          </p:cNvSpPr>
          <p:nvPr>
            <p:ph type="sldNum" sz="quarter" idx="12"/>
          </p:nvPr>
        </p:nvSpPr>
        <p:spPr/>
        <p:txBody>
          <a:bodyPr/>
          <a:lstStyle/>
          <a:p>
            <a:fld id="{5AC41370-7ADD-49A1-A45B-47BA2735EE84}" type="slidenum">
              <a:rPr lang="en-US" altLang="en-US" smtClean="0"/>
              <a:pPr/>
              <a:t>6</a:t>
            </a:fld>
            <a:endParaRPr lang="en-US" alt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re 1">
            <a:extLst>
              <a:ext uri="{FF2B5EF4-FFF2-40B4-BE49-F238E27FC236}">
                <a16:creationId xmlns:a16="http://schemas.microsoft.com/office/drawing/2014/main" id="{7110AE0B-6C4C-D2FC-3E2B-A5F09454E99B}"/>
              </a:ext>
            </a:extLst>
          </p:cNvPr>
          <p:cNvSpPr>
            <a:spLocks noGrp="1" noChangeArrowheads="1"/>
          </p:cNvSpPr>
          <p:nvPr>
            <p:ph type="title"/>
          </p:nvPr>
        </p:nvSpPr>
        <p:spPr/>
        <p:txBody>
          <a:bodyPr/>
          <a:lstStyle/>
          <a:p>
            <a:r>
              <a:rPr lang="fr-FR" altLang="en-US"/>
              <a:t>Withdrawing from Our Contract </a:t>
            </a:r>
          </a:p>
        </p:txBody>
      </p:sp>
      <p:pic>
        <p:nvPicPr>
          <p:cNvPr id="78850" name="Image 2" descr="Screenshot 2019-10-14 at 6.59.22 PM.pdf">
            <a:extLst>
              <a:ext uri="{FF2B5EF4-FFF2-40B4-BE49-F238E27FC236}">
                <a16:creationId xmlns:a16="http://schemas.microsoft.com/office/drawing/2014/main" id="{2E9619FF-7704-1370-5BB2-11449B4A0EE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779588"/>
            <a:ext cx="9144000" cy="224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8851" name="Image 5" descr="Screenshot 2019-10-14 at 6.59.42 PM.pdf">
            <a:extLst>
              <a:ext uri="{FF2B5EF4-FFF2-40B4-BE49-F238E27FC236}">
                <a16:creationId xmlns:a16="http://schemas.microsoft.com/office/drawing/2014/main" id="{53031E80-DA90-1324-23A1-A5B8A0C06F3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549775"/>
            <a:ext cx="9144000"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E9BCC643-7A75-F7C3-12ED-84606F42B475}"/>
              </a:ext>
            </a:extLst>
          </p:cNvPr>
          <p:cNvSpPr>
            <a:spLocks noGrp="1"/>
          </p:cNvSpPr>
          <p:nvPr>
            <p:ph type="sldNum" sz="quarter" idx="12"/>
          </p:nvPr>
        </p:nvSpPr>
        <p:spPr/>
        <p:txBody>
          <a:bodyPr/>
          <a:lstStyle/>
          <a:p>
            <a:fld id="{5AC41370-7ADD-49A1-A45B-47BA2735EE84}" type="slidenum">
              <a:rPr lang="en-US" altLang="en-US" smtClean="0"/>
              <a:pPr/>
              <a:t>60</a:t>
            </a:fld>
            <a:endParaRPr lang="en-US" alt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re 1">
            <a:extLst>
              <a:ext uri="{FF2B5EF4-FFF2-40B4-BE49-F238E27FC236}">
                <a16:creationId xmlns:a16="http://schemas.microsoft.com/office/drawing/2014/main" id="{0CFCD49B-55E8-4204-4F50-10EF385796D9}"/>
              </a:ext>
            </a:extLst>
          </p:cNvPr>
          <p:cNvSpPr>
            <a:spLocks noGrp="1" noChangeArrowheads="1"/>
          </p:cNvSpPr>
          <p:nvPr>
            <p:ph type="title"/>
          </p:nvPr>
        </p:nvSpPr>
        <p:spPr/>
        <p:txBody>
          <a:bodyPr/>
          <a:lstStyle/>
          <a:p>
            <a:r>
              <a:rPr lang="fr-FR" altLang="en-US" sz="3200" i="1"/>
              <a:t>msg.sender.transfer(withdraw_amount); </a:t>
            </a:r>
            <a:br>
              <a:rPr lang="fr-FR" altLang="en-US" sz="3200" i="1"/>
            </a:br>
            <a:endParaRPr lang="fr-FR" altLang="en-US" sz="3200" i="1"/>
          </a:p>
        </p:txBody>
      </p:sp>
      <p:sp>
        <p:nvSpPr>
          <p:cNvPr id="79874" name="Espace réservé du contenu 2">
            <a:extLst>
              <a:ext uri="{FF2B5EF4-FFF2-40B4-BE49-F238E27FC236}">
                <a16:creationId xmlns:a16="http://schemas.microsoft.com/office/drawing/2014/main" id="{4C978D1E-AFCD-439D-C4FE-DC0E1038B270}"/>
              </a:ext>
            </a:extLst>
          </p:cNvPr>
          <p:cNvSpPr>
            <a:spLocks noGrp="1" noChangeArrowheads="1"/>
          </p:cNvSpPr>
          <p:nvPr>
            <p:ph idx="1"/>
          </p:nvPr>
        </p:nvSpPr>
        <p:spPr/>
        <p:txBody>
          <a:bodyPr/>
          <a:lstStyle/>
          <a:p>
            <a:r>
              <a:rPr lang="fr-FR" altLang="en-US" sz="2400"/>
              <a:t>To recap: you sent a transaction from your MetaMask wallet that contained data instructions to call the withdraw function with a withdraw_amount argument of 0.1 ether.</a:t>
            </a:r>
          </a:p>
          <a:p>
            <a:endParaRPr lang="fr-FR" altLang="en-US" sz="2400"/>
          </a:p>
          <a:p>
            <a:r>
              <a:rPr lang="fr-FR" altLang="en-US" sz="2400"/>
              <a:t>That transaction caused the contract to run inside the EVM. </a:t>
            </a:r>
          </a:p>
        </p:txBody>
      </p:sp>
      <p:sp>
        <p:nvSpPr>
          <p:cNvPr id="2" name="Slide Number Placeholder 1">
            <a:extLst>
              <a:ext uri="{FF2B5EF4-FFF2-40B4-BE49-F238E27FC236}">
                <a16:creationId xmlns:a16="http://schemas.microsoft.com/office/drawing/2014/main" id="{FC88F32C-2826-0B3D-BA00-A9FC59022CB7}"/>
              </a:ext>
            </a:extLst>
          </p:cNvPr>
          <p:cNvSpPr>
            <a:spLocks noGrp="1"/>
          </p:cNvSpPr>
          <p:nvPr>
            <p:ph type="sldNum" sz="quarter" idx="12"/>
          </p:nvPr>
        </p:nvSpPr>
        <p:spPr/>
        <p:txBody>
          <a:bodyPr/>
          <a:lstStyle/>
          <a:p>
            <a:fld id="{5AC41370-7ADD-49A1-A45B-47BA2735EE84}" type="slidenum">
              <a:rPr lang="en-US" altLang="en-US" smtClean="0"/>
              <a:pPr/>
              <a:t>61</a:t>
            </a:fld>
            <a:endParaRPr lang="en-US" alt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re 1">
            <a:extLst>
              <a:ext uri="{FF2B5EF4-FFF2-40B4-BE49-F238E27FC236}">
                <a16:creationId xmlns:a16="http://schemas.microsoft.com/office/drawing/2014/main" id="{74F80B24-ADCA-18BA-EC63-50A724F759B8}"/>
              </a:ext>
            </a:extLst>
          </p:cNvPr>
          <p:cNvSpPr>
            <a:spLocks noGrp="1" noChangeArrowheads="1"/>
          </p:cNvSpPr>
          <p:nvPr>
            <p:ph type="title"/>
          </p:nvPr>
        </p:nvSpPr>
        <p:spPr/>
        <p:txBody>
          <a:bodyPr/>
          <a:lstStyle/>
          <a:p>
            <a:r>
              <a:rPr lang="fr-FR" altLang="en-US" sz="3200" i="1"/>
              <a:t>msg.sender.transfer(withdraw_amount); </a:t>
            </a:r>
            <a:br>
              <a:rPr lang="fr-FR" altLang="en-US" sz="3200" i="1"/>
            </a:br>
            <a:endParaRPr lang="fr-FR" altLang="en-US" sz="3200"/>
          </a:p>
        </p:txBody>
      </p:sp>
      <p:sp>
        <p:nvSpPr>
          <p:cNvPr id="80898" name="Espace réservé du contenu 2">
            <a:extLst>
              <a:ext uri="{FF2B5EF4-FFF2-40B4-BE49-F238E27FC236}">
                <a16:creationId xmlns:a16="http://schemas.microsoft.com/office/drawing/2014/main" id="{8BE5B4EA-316E-F686-ED31-C080DBDD328E}"/>
              </a:ext>
            </a:extLst>
          </p:cNvPr>
          <p:cNvSpPr>
            <a:spLocks noGrp="1" noChangeArrowheads="1"/>
          </p:cNvSpPr>
          <p:nvPr>
            <p:ph idx="1"/>
          </p:nvPr>
        </p:nvSpPr>
        <p:spPr/>
        <p:txBody>
          <a:bodyPr/>
          <a:lstStyle/>
          <a:p>
            <a:r>
              <a:rPr lang="fr-FR" altLang="en-US" sz="2000"/>
              <a:t>As the EVM ran the Faucet contract</a:t>
            </a:r>
            <a:r>
              <a:rPr lang="fr-FR" altLang="fr-FR" sz="2000"/>
              <a:t>’</a:t>
            </a:r>
            <a:r>
              <a:rPr lang="fr-FR" altLang="en-US" sz="2000"/>
              <a:t>s withdraw function, </a:t>
            </a:r>
          </a:p>
          <a:p>
            <a:endParaRPr lang="fr-FR" altLang="en-US" sz="2000"/>
          </a:p>
          <a:p>
            <a:r>
              <a:rPr lang="fr-FR" altLang="en-US" sz="2000"/>
              <a:t>first it called the require function and vali‐ dated that the requested amount was less than or equal to the maximum allowed withdrawal of 0.1 ether. </a:t>
            </a:r>
          </a:p>
          <a:p>
            <a:endParaRPr lang="fr-FR" altLang="en-US" sz="2000"/>
          </a:p>
          <a:p>
            <a:r>
              <a:rPr lang="fr-FR" altLang="en-US" sz="2000"/>
              <a:t>Then it called the transfer function to send you the ether. Running the transfer function generated an internal transaction that deposited 0.1 ether into your wallet address, from the contract</a:t>
            </a:r>
            <a:r>
              <a:rPr lang="fr-FR" altLang="fr-FR" sz="2000"/>
              <a:t>’</a:t>
            </a:r>
            <a:r>
              <a:rPr lang="fr-FR" altLang="en-US" sz="2000"/>
              <a:t>s balance. That</a:t>
            </a:r>
            <a:r>
              <a:rPr lang="fr-FR" altLang="fr-FR" sz="2000"/>
              <a:t>’</a:t>
            </a:r>
            <a:r>
              <a:rPr lang="fr-FR" altLang="en-US" sz="2000"/>
              <a:t>s the one shown on the Internal Transactions tab in Etherscan. </a:t>
            </a:r>
          </a:p>
          <a:p>
            <a:endParaRPr lang="fr-FR" altLang="en-US" sz="2000"/>
          </a:p>
        </p:txBody>
      </p:sp>
      <p:sp>
        <p:nvSpPr>
          <p:cNvPr id="2" name="Slide Number Placeholder 1">
            <a:extLst>
              <a:ext uri="{FF2B5EF4-FFF2-40B4-BE49-F238E27FC236}">
                <a16:creationId xmlns:a16="http://schemas.microsoft.com/office/drawing/2014/main" id="{EA8C3EAA-4EC3-324F-E23D-9A4394860F33}"/>
              </a:ext>
            </a:extLst>
          </p:cNvPr>
          <p:cNvSpPr>
            <a:spLocks noGrp="1"/>
          </p:cNvSpPr>
          <p:nvPr>
            <p:ph type="sldNum" sz="quarter" idx="12"/>
          </p:nvPr>
        </p:nvSpPr>
        <p:spPr/>
        <p:txBody>
          <a:bodyPr/>
          <a:lstStyle/>
          <a:p>
            <a:fld id="{5AC41370-7ADD-49A1-A45B-47BA2735EE84}" type="slidenum">
              <a:rPr lang="en-US" altLang="en-US" smtClean="0"/>
              <a:pPr/>
              <a:t>62</a:t>
            </a:fld>
            <a:endParaRPr lang="en-US" alt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Titre 1">
            <a:extLst>
              <a:ext uri="{FF2B5EF4-FFF2-40B4-BE49-F238E27FC236}">
                <a16:creationId xmlns:a16="http://schemas.microsoft.com/office/drawing/2014/main" id="{35F5EBF7-89D8-042E-FDF1-9C6DEB715203}"/>
              </a:ext>
            </a:extLst>
          </p:cNvPr>
          <p:cNvSpPr>
            <a:spLocks noGrp="1" noChangeArrowheads="1"/>
          </p:cNvSpPr>
          <p:nvPr>
            <p:ph type="title"/>
          </p:nvPr>
        </p:nvSpPr>
        <p:spPr/>
        <p:txBody>
          <a:bodyPr/>
          <a:lstStyle/>
          <a:p>
            <a:r>
              <a:rPr lang="fr-FR" altLang="en-US"/>
              <a:t>Improved Faucet Contract</a:t>
            </a:r>
          </a:p>
        </p:txBody>
      </p:sp>
      <p:sp>
        <p:nvSpPr>
          <p:cNvPr id="81922" name="Rectangle 3">
            <a:extLst>
              <a:ext uri="{FF2B5EF4-FFF2-40B4-BE49-F238E27FC236}">
                <a16:creationId xmlns:a16="http://schemas.microsoft.com/office/drawing/2014/main" id="{FC869DB1-B284-F124-11C9-9A8D4150E5D7}"/>
              </a:ext>
            </a:extLst>
          </p:cNvPr>
          <p:cNvSpPr>
            <a:spLocks noChangeArrowheads="1"/>
          </p:cNvSpPr>
          <p:nvPr/>
        </p:nvSpPr>
        <p:spPr bwMode="auto">
          <a:xfrm>
            <a:off x="457200" y="1612900"/>
            <a:ext cx="8229600" cy="501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fr-FR" altLang="en-US" sz="1600" i="1" dirty="0" err="1">
                <a:solidFill>
                  <a:srgbClr val="000000"/>
                </a:solidFill>
                <a:latin typeface="Monaco" pitchFamily="124" charset="0"/>
              </a:rPr>
              <a:t>pragma</a:t>
            </a:r>
            <a:r>
              <a:rPr lang="fr-FR" altLang="en-US" sz="1600" i="1" dirty="0">
                <a:solidFill>
                  <a:srgbClr val="000000"/>
                </a:solidFill>
                <a:latin typeface="Monaco" pitchFamily="124" charset="0"/>
              </a:rPr>
              <a:t> </a:t>
            </a:r>
            <a:r>
              <a:rPr lang="fr-FR" altLang="en-US" sz="1600" i="1" dirty="0" err="1">
                <a:solidFill>
                  <a:srgbClr val="000000"/>
                </a:solidFill>
                <a:latin typeface="Monaco" pitchFamily="124" charset="0"/>
              </a:rPr>
              <a:t>solidity</a:t>
            </a:r>
            <a:r>
              <a:rPr lang="fr-FR" altLang="en-US" sz="1600" i="1" dirty="0">
                <a:solidFill>
                  <a:srgbClr val="000000"/>
                </a:solidFill>
                <a:latin typeface="Monaco" pitchFamily="124" charset="0"/>
              </a:rPr>
              <a:t> </a:t>
            </a:r>
            <a:r>
              <a:rPr lang="fr-FR" altLang="en-US" sz="1600" b="1" i="1" dirty="0">
                <a:solidFill>
                  <a:srgbClr val="CE5C00"/>
                </a:solidFill>
                <a:latin typeface="Monaco" pitchFamily="124" charset="0"/>
              </a:rPr>
              <a:t>^</a:t>
            </a:r>
            <a:r>
              <a:rPr lang="fr-FR" altLang="en-US" sz="1600" b="1" i="1" dirty="0">
                <a:solidFill>
                  <a:srgbClr val="0000CF"/>
                </a:solidFill>
                <a:latin typeface="Monaco" pitchFamily="124" charset="0"/>
              </a:rPr>
              <a:t>0.4</a:t>
            </a:r>
            <a:r>
              <a:rPr lang="fr-FR" altLang="en-US" sz="1600" b="1" i="1" dirty="0">
                <a:solidFill>
                  <a:srgbClr val="000000"/>
                </a:solidFill>
                <a:latin typeface="Monaco" pitchFamily="124" charset="0"/>
              </a:rPr>
              <a:t>.</a:t>
            </a:r>
            <a:r>
              <a:rPr lang="fr-FR" altLang="en-US" sz="1600" b="1" i="1" dirty="0">
                <a:solidFill>
                  <a:srgbClr val="0000CF"/>
                </a:solidFill>
                <a:latin typeface="Monaco" pitchFamily="124" charset="0"/>
              </a:rPr>
              <a:t>19</a:t>
            </a:r>
            <a:r>
              <a:rPr lang="fr-FR" altLang="en-US" sz="1600" b="1" i="1" dirty="0">
                <a:solidFill>
                  <a:srgbClr val="000000"/>
                </a:solidFill>
                <a:latin typeface="Monaco" pitchFamily="124" charset="0"/>
              </a:rPr>
              <a:t>;</a:t>
            </a:r>
          </a:p>
          <a:p>
            <a:pPr eaLnBrk="1" hangingPunct="1">
              <a:spcBef>
                <a:spcPct val="0"/>
              </a:spcBef>
              <a:buFontTx/>
              <a:buNone/>
            </a:pPr>
            <a:r>
              <a:rPr lang="fr-FR" altLang="en-US" sz="1600" i="1" dirty="0" err="1">
                <a:solidFill>
                  <a:srgbClr val="000000"/>
                </a:solidFill>
                <a:latin typeface="Monaco" pitchFamily="124" charset="0"/>
              </a:rPr>
              <a:t>contract</a:t>
            </a:r>
            <a:r>
              <a:rPr lang="fr-FR" altLang="en-US" sz="1600" i="1" dirty="0">
                <a:solidFill>
                  <a:srgbClr val="000000"/>
                </a:solidFill>
                <a:latin typeface="Monaco" pitchFamily="124" charset="0"/>
              </a:rPr>
              <a:t> Faucet </a:t>
            </a:r>
            <a:r>
              <a:rPr lang="fr-FR" altLang="en-US" sz="1600" b="1" i="1" dirty="0">
                <a:solidFill>
                  <a:srgbClr val="000000"/>
                </a:solidFill>
                <a:latin typeface="Monaco" pitchFamily="124" charset="0"/>
              </a:rPr>
              <a:t>{</a:t>
            </a:r>
          </a:p>
          <a:p>
            <a:pPr eaLnBrk="1" hangingPunct="1">
              <a:spcBef>
                <a:spcPct val="0"/>
              </a:spcBef>
              <a:buFontTx/>
              <a:buNone/>
            </a:pPr>
            <a:r>
              <a:rPr lang="fr-FR" altLang="en-US" sz="1600" b="1" i="1" dirty="0">
                <a:solidFill>
                  <a:srgbClr val="000000"/>
                </a:solidFill>
                <a:latin typeface="Monaco" pitchFamily="124" charset="0"/>
              </a:rPr>
              <a:t>     </a:t>
            </a:r>
            <a:r>
              <a:rPr lang="fr-FR" altLang="en-US" sz="1600" b="1" i="1" dirty="0" err="1">
                <a:solidFill>
                  <a:srgbClr val="000000"/>
                </a:solidFill>
                <a:latin typeface="Monaco" pitchFamily="124" charset="0"/>
              </a:rPr>
              <a:t>address</a:t>
            </a:r>
            <a:r>
              <a:rPr lang="fr-FR" altLang="en-US" sz="1600" b="1" i="1" dirty="0">
                <a:solidFill>
                  <a:srgbClr val="000000"/>
                </a:solidFill>
                <a:latin typeface="Monaco" pitchFamily="124" charset="0"/>
              </a:rPr>
              <a:t> </a:t>
            </a:r>
            <a:r>
              <a:rPr lang="fr-FR" altLang="en-US" sz="1600" b="1" i="1" dirty="0" err="1">
                <a:solidFill>
                  <a:srgbClr val="000000"/>
                </a:solidFill>
                <a:latin typeface="Monaco" pitchFamily="124" charset="0"/>
              </a:rPr>
              <a:t>owner</a:t>
            </a:r>
            <a:r>
              <a:rPr lang="fr-FR" altLang="en-US" sz="1600" b="1" i="1" dirty="0">
                <a:solidFill>
                  <a:srgbClr val="000000"/>
                </a:solidFill>
                <a:latin typeface="Monaco" pitchFamily="124" charset="0"/>
              </a:rPr>
              <a:t>;</a:t>
            </a:r>
          </a:p>
          <a:p>
            <a:pPr eaLnBrk="1" hangingPunct="1">
              <a:spcBef>
                <a:spcPct val="0"/>
              </a:spcBef>
              <a:buFontTx/>
              <a:buNone/>
            </a:pPr>
            <a:r>
              <a:rPr lang="fr-FR" altLang="en-US" sz="1600" b="1" i="1" dirty="0">
                <a:solidFill>
                  <a:srgbClr val="000000"/>
                </a:solidFill>
                <a:latin typeface="Monaco" pitchFamily="124" charset="0"/>
              </a:rPr>
              <a:t>     </a:t>
            </a:r>
            <a:r>
              <a:rPr lang="fr-FR" altLang="en-US" sz="1600" b="1" i="1" dirty="0" err="1">
                <a:solidFill>
                  <a:srgbClr val="000000"/>
                </a:solidFill>
                <a:latin typeface="Monaco" pitchFamily="124" charset="0"/>
              </a:rPr>
              <a:t>constructor</a:t>
            </a:r>
            <a:r>
              <a:rPr lang="fr-FR" altLang="en-US" sz="1600" b="1" i="1" dirty="0">
                <a:solidFill>
                  <a:srgbClr val="000000"/>
                </a:solidFill>
                <a:latin typeface="Monaco" pitchFamily="124" charset="0"/>
              </a:rPr>
              <a:t>(){</a:t>
            </a:r>
          </a:p>
          <a:p>
            <a:pPr eaLnBrk="1" hangingPunct="1">
              <a:spcBef>
                <a:spcPct val="0"/>
              </a:spcBef>
              <a:buFontTx/>
              <a:buNone/>
            </a:pPr>
            <a:r>
              <a:rPr lang="fr-FR" altLang="en-US" sz="1600" b="1" i="1" dirty="0">
                <a:solidFill>
                  <a:srgbClr val="000000"/>
                </a:solidFill>
                <a:latin typeface="Monaco" pitchFamily="124" charset="0"/>
              </a:rPr>
              <a:t>	</a:t>
            </a:r>
          </a:p>
          <a:p>
            <a:pPr eaLnBrk="1" hangingPunct="1">
              <a:spcBef>
                <a:spcPct val="0"/>
              </a:spcBef>
              <a:buFontTx/>
              <a:buNone/>
            </a:pPr>
            <a:r>
              <a:rPr lang="fr-FR" altLang="en-US" sz="1600" b="1" i="1" dirty="0">
                <a:solidFill>
                  <a:srgbClr val="000000"/>
                </a:solidFill>
                <a:latin typeface="Monaco" pitchFamily="124" charset="0"/>
              </a:rPr>
              <a:t>		</a:t>
            </a:r>
            <a:r>
              <a:rPr lang="fr-FR" altLang="en-US" sz="1600" b="1" i="1" dirty="0" err="1">
                <a:solidFill>
                  <a:srgbClr val="000000"/>
                </a:solidFill>
                <a:latin typeface="Monaco" pitchFamily="124" charset="0"/>
              </a:rPr>
              <a:t>owner</a:t>
            </a:r>
            <a:r>
              <a:rPr lang="fr-FR" altLang="en-US" sz="1600" b="1" i="1" dirty="0">
                <a:solidFill>
                  <a:srgbClr val="000000"/>
                </a:solidFill>
                <a:latin typeface="Monaco" pitchFamily="124" charset="0"/>
              </a:rPr>
              <a:t> = </a:t>
            </a:r>
            <a:r>
              <a:rPr lang="fr-FR" altLang="en-US" sz="1600" b="1" i="1" dirty="0" err="1">
                <a:solidFill>
                  <a:srgbClr val="000000"/>
                </a:solidFill>
                <a:latin typeface="Monaco" pitchFamily="124" charset="0"/>
              </a:rPr>
              <a:t>msg.sender</a:t>
            </a:r>
            <a:endParaRPr lang="fr-FR" altLang="en-US" sz="1600" b="1" i="1" dirty="0">
              <a:solidFill>
                <a:srgbClr val="000000"/>
              </a:solidFill>
              <a:latin typeface="Monaco" pitchFamily="124" charset="0"/>
            </a:endParaRPr>
          </a:p>
          <a:p>
            <a:pPr eaLnBrk="1" hangingPunct="1">
              <a:spcBef>
                <a:spcPct val="0"/>
              </a:spcBef>
              <a:buFontTx/>
              <a:buNone/>
            </a:pPr>
            <a:r>
              <a:rPr lang="fr-FR" altLang="en-US" sz="1600" b="1" i="1" dirty="0">
                <a:solidFill>
                  <a:srgbClr val="000000"/>
                </a:solidFill>
                <a:latin typeface="Monaco" pitchFamily="124" charset="0"/>
              </a:rPr>
              <a:t>	}</a:t>
            </a:r>
          </a:p>
          <a:p>
            <a:pPr eaLnBrk="1" hangingPunct="1">
              <a:spcBef>
                <a:spcPct val="0"/>
              </a:spcBef>
              <a:buFontTx/>
              <a:buNone/>
            </a:pPr>
            <a:r>
              <a:rPr lang="fr-FR" altLang="en-US" sz="1600" i="1" dirty="0">
                <a:latin typeface="Monaco" pitchFamily="124" charset="0"/>
              </a:rPr>
              <a:t>    </a:t>
            </a:r>
            <a:r>
              <a:rPr lang="fr-FR" altLang="en-US" sz="1600" b="1" i="1" dirty="0" err="1">
                <a:solidFill>
                  <a:srgbClr val="204A87"/>
                </a:solidFill>
                <a:latin typeface="Monaco" pitchFamily="124" charset="0"/>
              </a:rPr>
              <a:t>function</a:t>
            </a:r>
            <a:r>
              <a:rPr lang="fr-FR" altLang="en-US" sz="1600" b="1" i="1" dirty="0">
                <a:solidFill>
                  <a:srgbClr val="204A87"/>
                </a:solidFill>
                <a:latin typeface="Monaco" pitchFamily="124" charset="0"/>
              </a:rPr>
              <a:t> </a:t>
            </a:r>
            <a:r>
              <a:rPr lang="fr-FR" altLang="en-US" sz="1600" b="1" i="1" dirty="0" err="1">
                <a:solidFill>
                  <a:srgbClr val="000000"/>
                </a:solidFill>
                <a:latin typeface="Monaco" pitchFamily="124" charset="0"/>
              </a:rPr>
              <a:t>withdraw</a:t>
            </a:r>
            <a:r>
              <a:rPr lang="fr-FR" altLang="en-US" sz="1600" b="1" i="1" dirty="0">
                <a:solidFill>
                  <a:srgbClr val="000000"/>
                </a:solidFill>
                <a:latin typeface="Monaco" pitchFamily="124" charset="0"/>
              </a:rPr>
              <a:t>(</a:t>
            </a:r>
            <a:r>
              <a:rPr lang="fr-FR" altLang="en-US" sz="1600" b="1" i="1" dirty="0" err="1">
                <a:solidFill>
                  <a:srgbClr val="000000"/>
                </a:solidFill>
                <a:latin typeface="Monaco" pitchFamily="124" charset="0"/>
              </a:rPr>
              <a:t>uint</a:t>
            </a:r>
            <a:r>
              <a:rPr lang="fr-FR" altLang="en-US" sz="1600" b="1" i="1" dirty="0">
                <a:solidFill>
                  <a:srgbClr val="000000"/>
                </a:solidFill>
                <a:latin typeface="Monaco" pitchFamily="124" charset="0"/>
              </a:rPr>
              <a:t> </a:t>
            </a:r>
            <a:r>
              <a:rPr lang="fr-FR" altLang="en-US" sz="1600" b="1" i="1" dirty="0" err="1">
                <a:solidFill>
                  <a:srgbClr val="000000"/>
                </a:solidFill>
                <a:latin typeface="Monaco" pitchFamily="124" charset="0"/>
              </a:rPr>
              <a:t>withdraw_amount</a:t>
            </a:r>
            <a:r>
              <a:rPr lang="fr-FR" altLang="en-US" sz="1600" b="1" i="1" dirty="0">
                <a:solidFill>
                  <a:srgbClr val="000000"/>
                </a:solidFill>
                <a:latin typeface="Monaco" pitchFamily="124" charset="0"/>
              </a:rPr>
              <a:t>) </a:t>
            </a:r>
            <a:r>
              <a:rPr lang="fr-FR" altLang="en-US" sz="1600" b="1" i="1" dirty="0">
                <a:solidFill>
                  <a:srgbClr val="204A87"/>
                </a:solidFill>
                <a:latin typeface="Monaco" pitchFamily="124" charset="0"/>
              </a:rPr>
              <a:t>public </a:t>
            </a:r>
            <a:r>
              <a:rPr lang="fr-FR" altLang="en-US" sz="1600" b="1" i="1" dirty="0">
                <a:solidFill>
                  <a:srgbClr val="000000"/>
                </a:solidFill>
                <a:latin typeface="Monaco" pitchFamily="124" charset="0"/>
              </a:rPr>
              <a:t>{</a:t>
            </a:r>
          </a:p>
          <a:p>
            <a:pPr eaLnBrk="1" hangingPunct="1">
              <a:spcBef>
                <a:spcPct val="0"/>
              </a:spcBef>
              <a:buFontTx/>
              <a:buNone/>
            </a:pPr>
            <a:r>
              <a:rPr lang="fr-FR" altLang="en-US" sz="1600" i="1" dirty="0">
                <a:latin typeface="Monaco" pitchFamily="124" charset="0"/>
              </a:rPr>
              <a:t>        </a:t>
            </a:r>
            <a:r>
              <a:rPr lang="fr-FR" altLang="en-US" sz="1600" i="1" dirty="0">
                <a:solidFill>
                  <a:srgbClr val="8F5902"/>
                </a:solidFill>
                <a:latin typeface="Monaco" pitchFamily="124" charset="0"/>
              </a:rPr>
              <a:t>// Limit </a:t>
            </a:r>
            <a:r>
              <a:rPr lang="fr-FR" altLang="en-US" sz="1600" i="1" dirty="0" err="1">
                <a:solidFill>
                  <a:srgbClr val="8F5902"/>
                </a:solidFill>
                <a:latin typeface="Monaco" pitchFamily="124" charset="0"/>
              </a:rPr>
              <a:t>withdrawal</a:t>
            </a:r>
            <a:r>
              <a:rPr lang="fr-FR" altLang="en-US" sz="1600" i="1" dirty="0">
                <a:solidFill>
                  <a:srgbClr val="8F5902"/>
                </a:solidFill>
                <a:latin typeface="Monaco" pitchFamily="124" charset="0"/>
              </a:rPr>
              <a:t> </a:t>
            </a:r>
            <a:r>
              <a:rPr lang="fr-FR" altLang="en-US" sz="1600" i="1" dirty="0" err="1">
                <a:solidFill>
                  <a:srgbClr val="8F5902"/>
                </a:solidFill>
                <a:latin typeface="Monaco" pitchFamily="124" charset="0"/>
              </a:rPr>
              <a:t>amount</a:t>
            </a:r>
            <a:endParaRPr lang="fr-FR" altLang="en-US" sz="1600" i="1" dirty="0">
              <a:solidFill>
                <a:srgbClr val="8F5902"/>
              </a:solidFill>
              <a:latin typeface="Monaco" pitchFamily="124" charset="0"/>
            </a:endParaRPr>
          </a:p>
          <a:p>
            <a:pPr eaLnBrk="1" hangingPunct="1">
              <a:spcBef>
                <a:spcPct val="0"/>
              </a:spcBef>
              <a:buFontTx/>
              <a:buNone/>
            </a:pPr>
            <a:r>
              <a:rPr lang="en-US" altLang="en-US" sz="1600" i="1" dirty="0">
                <a:latin typeface="Monaco" pitchFamily="124" charset="0"/>
              </a:rPr>
              <a:t>        </a:t>
            </a:r>
            <a:r>
              <a:rPr lang="en-US" altLang="en-US" sz="1600" i="1" dirty="0">
                <a:solidFill>
                  <a:srgbClr val="000000"/>
                </a:solidFill>
                <a:latin typeface="Monaco" pitchFamily="124" charset="0"/>
              </a:rPr>
              <a:t>require</a:t>
            </a:r>
            <a:r>
              <a:rPr lang="en-US" altLang="en-US" sz="1600" b="1" i="1" dirty="0">
                <a:solidFill>
                  <a:srgbClr val="000000"/>
                </a:solidFill>
                <a:latin typeface="Monaco" pitchFamily="124" charset="0"/>
              </a:rPr>
              <a:t>(</a:t>
            </a:r>
            <a:r>
              <a:rPr lang="en-US" altLang="en-US" sz="1600" b="1" i="1" dirty="0" err="1">
                <a:solidFill>
                  <a:srgbClr val="000000"/>
                </a:solidFill>
                <a:latin typeface="Monaco" pitchFamily="124" charset="0"/>
              </a:rPr>
              <a:t>withdraw_amount</a:t>
            </a:r>
            <a:r>
              <a:rPr lang="en-US" altLang="en-US" sz="1600" b="1" i="1" dirty="0">
                <a:solidFill>
                  <a:srgbClr val="000000"/>
                </a:solidFill>
                <a:latin typeface="Monaco" pitchFamily="124" charset="0"/>
              </a:rPr>
              <a:t> </a:t>
            </a:r>
            <a:r>
              <a:rPr lang="en-US" altLang="en-US" sz="1600" b="1" i="1" dirty="0">
                <a:solidFill>
                  <a:srgbClr val="CE5C00"/>
                </a:solidFill>
                <a:latin typeface="Monaco" pitchFamily="124" charset="0"/>
              </a:rPr>
              <a:t>&lt;= </a:t>
            </a:r>
            <a:r>
              <a:rPr lang="en-US" altLang="en-US" sz="1600" b="1" i="1" dirty="0">
                <a:solidFill>
                  <a:srgbClr val="0000CF"/>
                </a:solidFill>
                <a:latin typeface="Monaco" pitchFamily="124" charset="0"/>
              </a:rPr>
              <a:t>0.1 ether</a:t>
            </a:r>
            <a:r>
              <a:rPr lang="en-US" altLang="en-US" sz="1600" b="1" i="1" dirty="0">
                <a:solidFill>
                  <a:srgbClr val="000000"/>
                </a:solidFill>
                <a:latin typeface="Monaco" pitchFamily="124" charset="0"/>
              </a:rPr>
              <a:t>);</a:t>
            </a:r>
          </a:p>
          <a:p>
            <a:pPr eaLnBrk="1" hangingPunct="1">
              <a:spcBef>
                <a:spcPct val="0"/>
              </a:spcBef>
              <a:buFontTx/>
              <a:buNone/>
            </a:pPr>
            <a:r>
              <a:rPr lang="en-US" altLang="en-US" sz="1600" b="1" i="1" dirty="0">
                <a:solidFill>
                  <a:srgbClr val="000000"/>
                </a:solidFill>
                <a:latin typeface="Monaco" pitchFamily="124" charset="0"/>
              </a:rPr>
              <a:t>	require(</a:t>
            </a:r>
            <a:r>
              <a:rPr lang="en-US" altLang="en-US" sz="1600" b="1" i="1" dirty="0" err="1">
                <a:solidFill>
                  <a:srgbClr val="000000"/>
                </a:solidFill>
                <a:latin typeface="Monaco" pitchFamily="124" charset="0"/>
              </a:rPr>
              <a:t>msg.sender</a:t>
            </a:r>
            <a:r>
              <a:rPr lang="en-US" altLang="en-US" sz="1600" b="1" i="1" dirty="0">
                <a:solidFill>
                  <a:srgbClr val="000000"/>
                </a:solidFill>
                <a:latin typeface="Monaco" pitchFamily="124" charset="0"/>
              </a:rPr>
              <a:t> == owner);</a:t>
            </a:r>
          </a:p>
          <a:p>
            <a:pPr eaLnBrk="1" hangingPunct="1">
              <a:spcBef>
                <a:spcPct val="0"/>
              </a:spcBef>
              <a:buFontTx/>
              <a:buNone/>
            </a:pPr>
            <a:endParaRPr lang="en-US" altLang="en-US" sz="1600" b="1" i="1" dirty="0">
              <a:solidFill>
                <a:srgbClr val="000000"/>
              </a:solidFill>
              <a:latin typeface="Monaco" pitchFamily="124" charset="0"/>
            </a:endParaRPr>
          </a:p>
          <a:p>
            <a:pPr eaLnBrk="1" hangingPunct="1">
              <a:spcBef>
                <a:spcPct val="0"/>
              </a:spcBef>
              <a:buFontTx/>
              <a:buNone/>
            </a:pPr>
            <a:r>
              <a:rPr lang="en-US" altLang="en-US" sz="1600" i="1" dirty="0">
                <a:latin typeface="Monaco" pitchFamily="124" charset="0"/>
              </a:rPr>
              <a:t>        </a:t>
            </a:r>
            <a:r>
              <a:rPr lang="en-US" altLang="en-US" sz="1600" i="1" dirty="0">
                <a:solidFill>
                  <a:srgbClr val="8F5902"/>
                </a:solidFill>
                <a:latin typeface="Monaco" pitchFamily="124" charset="0"/>
              </a:rPr>
              <a:t>// Send the amount to the address that requested it</a:t>
            </a:r>
          </a:p>
          <a:p>
            <a:pPr eaLnBrk="1" hangingPunct="1">
              <a:spcBef>
                <a:spcPct val="0"/>
              </a:spcBef>
              <a:buFontTx/>
              <a:buNone/>
            </a:pPr>
            <a:r>
              <a:rPr lang="en-US" altLang="en-US" sz="1600" i="1" dirty="0">
                <a:latin typeface="Monaco" pitchFamily="124" charset="0"/>
              </a:rPr>
              <a:t>        </a:t>
            </a:r>
            <a:r>
              <a:rPr lang="en-US" altLang="en-US" sz="1600" i="1" dirty="0" err="1">
                <a:solidFill>
                  <a:srgbClr val="000000"/>
                </a:solidFill>
                <a:latin typeface="Monaco" pitchFamily="124" charset="0"/>
              </a:rPr>
              <a:t>owner</a:t>
            </a:r>
            <a:r>
              <a:rPr lang="en-US" altLang="en-US" sz="1600" b="1" i="1" dirty="0" err="1">
                <a:solidFill>
                  <a:srgbClr val="000000"/>
                </a:solidFill>
                <a:latin typeface="Monaco" pitchFamily="124" charset="0"/>
              </a:rPr>
              <a:t>.transfer</a:t>
            </a:r>
            <a:r>
              <a:rPr lang="en-US" altLang="en-US" sz="1600" b="1" i="1" dirty="0">
                <a:solidFill>
                  <a:srgbClr val="000000"/>
                </a:solidFill>
                <a:latin typeface="Monaco" pitchFamily="124" charset="0"/>
              </a:rPr>
              <a:t>(</a:t>
            </a:r>
            <a:r>
              <a:rPr lang="en-US" altLang="en-US" sz="1600" b="1" i="1" dirty="0" err="1">
                <a:solidFill>
                  <a:srgbClr val="000000"/>
                </a:solidFill>
                <a:latin typeface="Monaco" pitchFamily="124" charset="0"/>
              </a:rPr>
              <a:t>withdraw_amount</a:t>
            </a:r>
            <a:r>
              <a:rPr lang="en-US" altLang="en-US" sz="1600" b="1" i="1" dirty="0">
                <a:solidFill>
                  <a:srgbClr val="000000"/>
                </a:solidFill>
                <a:latin typeface="Monaco" pitchFamily="124" charset="0"/>
              </a:rPr>
              <a:t>);</a:t>
            </a:r>
          </a:p>
          <a:p>
            <a:pPr eaLnBrk="1" hangingPunct="1">
              <a:spcBef>
                <a:spcPct val="0"/>
              </a:spcBef>
              <a:buFontTx/>
              <a:buNone/>
            </a:pPr>
            <a:r>
              <a:rPr lang="mr-IN" altLang="en-US" sz="1600" i="1" dirty="0">
                <a:latin typeface="Monaco" pitchFamily="124" charset="0"/>
              </a:rPr>
              <a:t>    </a:t>
            </a:r>
            <a:r>
              <a:rPr lang="mr-IN" altLang="en-US" sz="1600" b="1" i="1" dirty="0">
                <a:solidFill>
                  <a:srgbClr val="000000"/>
                </a:solidFill>
                <a:latin typeface="Monaco" pitchFamily="124" charset="0"/>
              </a:rPr>
              <a:t>}</a:t>
            </a:r>
          </a:p>
          <a:p>
            <a:pPr eaLnBrk="1" hangingPunct="1">
              <a:spcBef>
                <a:spcPct val="0"/>
              </a:spcBef>
              <a:buFontTx/>
              <a:buNone/>
            </a:pPr>
            <a:r>
              <a:rPr lang="fr-FR" altLang="en-US" sz="1600" i="1" dirty="0">
                <a:latin typeface="Monaco" pitchFamily="124" charset="0"/>
              </a:rPr>
              <a:t>    </a:t>
            </a:r>
            <a:r>
              <a:rPr lang="fr-FR" altLang="en-US" sz="1600" i="1" dirty="0">
                <a:solidFill>
                  <a:srgbClr val="8F5902"/>
                </a:solidFill>
                <a:latin typeface="Monaco" pitchFamily="124" charset="0"/>
              </a:rPr>
              <a:t>// </a:t>
            </a:r>
            <a:r>
              <a:rPr lang="fr-FR" altLang="en-US" sz="1600" i="1" dirty="0" err="1">
                <a:solidFill>
                  <a:srgbClr val="8F5902"/>
                </a:solidFill>
                <a:latin typeface="Monaco" pitchFamily="124" charset="0"/>
              </a:rPr>
              <a:t>Accept</a:t>
            </a:r>
            <a:r>
              <a:rPr lang="fr-FR" altLang="en-US" sz="1600" i="1" dirty="0">
                <a:solidFill>
                  <a:srgbClr val="8F5902"/>
                </a:solidFill>
                <a:latin typeface="Monaco" pitchFamily="124" charset="0"/>
              </a:rPr>
              <a:t> </a:t>
            </a:r>
            <a:r>
              <a:rPr lang="fr-FR" altLang="en-US" sz="1600" i="1" dirty="0" err="1">
                <a:solidFill>
                  <a:srgbClr val="8F5902"/>
                </a:solidFill>
                <a:latin typeface="Monaco" pitchFamily="124" charset="0"/>
              </a:rPr>
              <a:t>any</a:t>
            </a:r>
            <a:r>
              <a:rPr lang="fr-FR" altLang="en-US" sz="1600" i="1" dirty="0">
                <a:solidFill>
                  <a:srgbClr val="8F5902"/>
                </a:solidFill>
                <a:latin typeface="Monaco" pitchFamily="124" charset="0"/>
              </a:rPr>
              <a:t> </a:t>
            </a:r>
            <a:r>
              <a:rPr lang="fr-FR" altLang="en-US" sz="1600" i="1" dirty="0" err="1">
                <a:solidFill>
                  <a:srgbClr val="8F5902"/>
                </a:solidFill>
                <a:latin typeface="Monaco" pitchFamily="124" charset="0"/>
              </a:rPr>
              <a:t>incoming</a:t>
            </a:r>
            <a:r>
              <a:rPr lang="fr-FR" altLang="en-US" sz="1600" i="1" dirty="0">
                <a:solidFill>
                  <a:srgbClr val="8F5902"/>
                </a:solidFill>
                <a:latin typeface="Monaco" pitchFamily="124" charset="0"/>
              </a:rPr>
              <a:t> </a:t>
            </a:r>
            <a:r>
              <a:rPr lang="fr-FR" altLang="en-US" sz="1600" i="1" dirty="0" err="1">
                <a:solidFill>
                  <a:srgbClr val="8F5902"/>
                </a:solidFill>
                <a:latin typeface="Monaco" pitchFamily="124" charset="0"/>
              </a:rPr>
              <a:t>amount</a:t>
            </a:r>
            <a:endParaRPr lang="fr-FR" altLang="en-US" sz="1600" i="1" dirty="0">
              <a:solidFill>
                <a:srgbClr val="8F5902"/>
              </a:solidFill>
              <a:latin typeface="Monaco" pitchFamily="124" charset="0"/>
            </a:endParaRPr>
          </a:p>
          <a:p>
            <a:pPr eaLnBrk="1" hangingPunct="1">
              <a:spcBef>
                <a:spcPct val="0"/>
              </a:spcBef>
              <a:buFontTx/>
              <a:buNone/>
            </a:pPr>
            <a:r>
              <a:rPr lang="fr-FR" altLang="en-US" sz="1600" i="1" dirty="0">
                <a:latin typeface="Monaco" pitchFamily="124" charset="0"/>
              </a:rPr>
              <a:t>    </a:t>
            </a:r>
            <a:r>
              <a:rPr lang="fr-FR" altLang="en-US" sz="1600" b="1" i="1" dirty="0" err="1">
                <a:solidFill>
                  <a:srgbClr val="204A87"/>
                </a:solidFill>
                <a:latin typeface="Monaco" pitchFamily="124" charset="0"/>
              </a:rPr>
              <a:t>function</a:t>
            </a:r>
            <a:r>
              <a:rPr lang="fr-FR" altLang="en-US" sz="1600" b="1" i="1" dirty="0">
                <a:solidFill>
                  <a:srgbClr val="204A87"/>
                </a:solidFill>
                <a:latin typeface="Monaco" pitchFamily="124" charset="0"/>
              </a:rPr>
              <a:t> </a:t>
            </a:r>
            <a:r>
              <a:rPr lang="fr-FR" altLang="en-US" sz="1600" b="1" i="1" dirty="0">
                <a:solidFill>
                  <a:srgbClr val="000000"/>
                </a:solidFill>
                <a:latin typeface="Monaco" pitchFamily="124" charset="0"/>
              </a:rPr>
              <a:t>() </a:t>
            </a:r>
            <a:r>
              <a:rPr lang="fr-FR" altLang="en-US" sz="1600" b="1" i="1" dirty="0">
                <a:solidFill>
                  <a:srgbClr val="204A87"/>
                </a:solidFill>
                <a:latin typeface="Monaco" pitchFamily="124" charset="0"/>
              </a:rPr>
              <a:t>public </a:t>
            </a:r>
            <a:r>
              <a:rPr lang="fr-FR" altLang="en-US" sz="1600" b="1" i="1" dirty="0">
                <a:solidFill>
                  <a:srgbClr val="000000"/>
                </a:solidFill>
                <a:latin typeface="Monaco" pitchFamily="124" charset="0"/>
              </a:rPr>
              <a:t>payable {}</a:t>
            </a:r>
          </a:p>
          <a:p>
            <a:pPr eaLnBrk="1" hangingPunct="1">
              <a:spcBef>
                <a:spcPct val="0"/>
              </a:spcBef>
              <a:buFontTx/>
              <a:buNone/>
            </a:pPr>
            <a:endParaRPr lang="fr-FR" altLang="en-US" sz="1600" i="1" dirty="0">
              <a:latin typeface="Monaco" pitchFamily="124" charset="0"/>
            </a:endParaRPr>
          </a:p>
          <a:p>
            <a:pPr eaLnBrk="1" hangingPunct="1">
              <a:spcBef>
                <a:spcPct val="0"/>
              </a:spcBef>
              <a:buFontTx/>
              <a:buNone/>
            </a:pPr>
            <a:r>
              <a:rPr lang="fr-FR" altLang="en-US" sz="1600" b="1" i="1" dirty="0">
                <a:solidFill>
                  <a:srgbClr val="000000"/>
                </a:solidFill>
                <a:latin typeface="Monaco" pitchFamily="124" charset="0"/>
              </a:rPr>
              <a:t>}</a:t>
            </a:r>
          </a:p>
          <a:p>
            <a:pPr eaLnBrk="1" hangingPunct="1">
              <a:spcBef>
                <a:spcPct val="0"/>
              </a:spcBef>
              <a:buFontTx/>
              <a:buNone/>
            </a:pPr>
            <a:endParaRPr lang="fr-FR" altLang="en-US" sz="1600" b="1" i="1" dirty="0"/>
          </a:p>
        </p:txBody>
      </p:sp>
      <p:sp>
        <p:nvSpPr>
          <p:cNvPr id="2" name="Slide Number Placeholder 1">
            <a:extLst>
              <a:ext uri="{FF2B5EF4-FFF2-40B4-BE49-F238E27FC236}">
                <a16:creationId xmlns:a16="http://schemas.microsoft.com/office/drawing/2014/main" id="{54D4B559-314A-CA6B-A291-E7C0C15415B9}"/>
              </a:ext>
            </a:extLst>
          </p:cNvPr>
          <p:cNvSpPr>
            <a:spLocks noGrp="1"/>
          </p:cNvSpPr>
          <p:nvPr>
            <p:ph type="sldNum" sz="quarter" idx="12"/>
          </p:nvPr>
        </p:nvSpPr>
        <p:spPr/>
        <p:txBody>
          <a:bodyPr/>
          <a:lstStyle/>
          <a:p>
            <a:fld id="{5AC41370-7ADD-49A1-A45B-47BA2735EE84}" type="slidenum">
              <a:rPr lang="en-US" altLang="en-US" smtClean="0"/>
              <a:pPr/>
              <a:t>63</a:t>
            </a:fld>
            <a:endParaRPr lang="en-US" altLang="en-US"/>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Title 1">
            <a:extLst>
              <a:ext uri="{FF2B5EF4-FFF2-40B4-BE49-F238E27FC236}">
                <a16:creationId xmlns:a16="http://schemas.microsoft.com/office/drawing/2014/main" id="{58184EED-D60A-46BC-058A-8C1979A35FD7}"/>
              </a:ext>
            </a:extLst>
          </p:cNvPr>
          <p:cNvSpPr>
            <a:spLocks noGrp="1" noChangeArrowheads="1"/>
          </p:cNvSpPr>
          <p:nvPr>
            <p:ph type="title"/>
          </p:nvPr>
        </p:nvSpPr>
        <p:spPr>
          <a:xfrm>
            <a:off x="1143000" y="2590800"/>
            <a:ext cx="6629400" cy="685800"/>
          </a:xfrm>
        </p:spPr>
        <p:txBody>
          <a:bodyPr/>
          <a:lstStyle/>
          <a:p>
            <a:r>
              <a:rPr lang="en-US" altLang="en-US"/>
              <a:t>How to </a:t>
            </a:r>
            <a:r>
              <a:rPr lang="en-US" altLang="en-US" i="1"/>
              <a:t>update </a:t>
            </a:r>
            <a:r>
              <a:rPr lang="en-US" altLang="en-US"/>
              <a:t>our contract deployed on the chain?</a:t>
            </a:r>
          </a:p>
        </p:txBody>
      </p:sp>
      <p:sp>
        <p:nvSpPr>
          <p:cNvPr id="2" name="Slide Number Placeholder 1">
            <a:extLst>
              <a:ext uri="{FF2B5EF4-FFF2-40B4-BE49-F238E27FC236}">
                <a16:creationId xmlns:a16="http://schemas.microsoft.com/office/drawing/2014/main" id="{6CFE28B1-F158-023E-0CBE-B6AE72E1C0AA}"/>
              </a:ext>
            </a:extLst>
          </p:cNvPr>
          <p:cNvSpPr>
            <a:spLocks noGrp="1"/>
          </p:cNvSpPr>
          <p:nvPr>
            <p:ph type="sldNum" sz="quarter" idx="12"/>
          </p:nvPr>
        </p:nvSpPr>
        <p:spPr/>
        <p:txBody>
          <a:bodyPr/>
          <a:lstStyle/>
          <a:p>
            <a:fld id="{5AC41370-7ADD-49A1-A45B-47BA2735EE84}" type="slidenum">
              <a:rPr lang="en-US" altLang="en-US" smtClean="0"/>
              <a:pPr/>
              <a:t>64</a:t>
            </a:fld>
            <a:endParaRPr lang="en-US" altLang="en-US"/>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Titre 5">
            <a:extLst>
              <a:ext uri="{FF2B5EF4-FFF2-40B4-BE49-F238E27FC236}">
                <a16:creationId xmlns:a16="http://schemas.microsoft.com/office/drawing/2014/main" id="{8896C1EA-AABC-EC9D-EB0D-76DC8FFC8617}"/>
              </a:ext>
            </a:extLst>
          </p:cNvPr>
          <p:cNvSpPr>
            <a:spLocks noGrp="1" noChangeArrowheads="1"/>
          </p:cNvSpPr>
          <p:nvPr>
            <p:ph type="title"/>
          </p:nvPr>
        </p:nvSpPr>
        <p:spPr/>
        <p:txBody>
          <a:bodyPr/>
          <a:lstStyle/>
          <a:p>
            <a:r>
              <a:rPr lang="en-US" altLang="en-US"/>
              <a:t>Do not distribute ...</a:t>
            </a:r>
            <a:endParaRPr lang="fr-FR" altLang="en-US"/>
          </a:p>
        </p:txBody>
      </p:sp>
      <p:sp>
        <p:nvSpPr>
          <p:cNvPr id="83970" name="Espace réservé du contenu 6">
            <a:extLst>
              <a:ext uri="{FF2B5EF4-FFF2-40B4-BE49-F238E27FC236}">
                <a16:creationId xmlns:a16="http://schemas.microsoft.com/office/drawing/2014/main" id="{F1A10A00-B61C-1B3C-9785-568847AF4698}"/>
              </a:ext>
            </a:extLst>
          </p:cNvPr>
          <p:cNvSpPr>
            <a:spLocks noGrp="1" noChangeArrowheads="1"/>
          </p:cNvSpPr>
          <p:nvPr>
            <p:ph idx="1"/>
          </p:nvPr>
        </p:nvSpPr>
        <p:spPr>
          <a:xfrm>
            <a:off x="457200" y="1676400"/>
            <a:ext cx="8686800" cy="4191000"/>
          </a:xfrm>
        </p:spPr>
        <p:txBody>
          <a:bodyPr/>
          <a:lstStyle/>
          <a:p>
            <a:r>
              <a:rPr lang="fr-FR" altLang="en-US" sz="2000"/>
              <a:t>These slides are not always prepared by me.</a:t>
            </a:r>
          </a:p>
          <a:p>
            <a:r>
              <a:rPr lang="fr-FR" altLang="en-US" sz="2000"/>
              <a:t>Most of the content comes from the reference book</a:t>
            </a:r>
          </a:p>
          <a:p>
            <a:pPr lvl="1"/>
            <a:r>
              <a:rPr lang="fr-FR" altLang="en-US" sz="1800"/>
              <a:t>Mastering Ethereum: Building Smart Contracts and Dapps</a:t>
            </a:r>
          </a:p>
          <a:p>
            <a:pPr lvl="1"/>
            <a:r>
              <a:rPr lang="fr-FR" altLang="en-US" sz="1400">
                <a:solidFill>
                  <a:srgbClr val="008000"/>
                </a:solidFill>
                <a:latin typeface="Gill Sans MT" panose="020B0502020104020203" pitchFamily="34" charset="0"/>
              </a:rPr>
              <a:t>	Book by Andreas Antonopoulos and Gavin Wood Ph.D.</a:t>
            </a:r>
            <a:endParaRPr lang="fr-FR" altLang="en-US" sz="2000"/>
          </a:p>
          <a:p>
            <a:endParaRPr lang="fr-FR" altLang="en-US" sz="2000"/>
          </a:p>
          <a:p>
            <a:endParaRPr lang="fr-FR" altLang="en-US" sz="2000" i="1"/>
          </a:p>
          <a:p>
            <a:endParaRPr lang="fr-FR" altLang="en-US" sz="2000"/>
          </a:p>
          <a:p>
            <a:endParaRPr lang="fr-FR" altLang="en-US" sz="2000"/>
          </a:p>
        </p:txBody>
      </p:sp>
      <p:sp>
        <p:nvSpPr>
          <p:cNvPr id="2" name="Slide Number Placeholder 1">
            <a:extLst>
              <a:ext uri="{FF2B5EF4-FFF2-40B4-BE49-F238E27FC236}">
                <a16:creationId xmlns:a16="http://schemas.microsoft.com/office/drawing/2014/main" id="{81909F76-09AA-C578-265C-2A0FCD53BB1A}"/>
              </a:ext>
            </a:extLst>
          </p:cNvPr>
          <p:cNvSpPr>
            <a:spLocks noGrp="1"/>
          </p:cNvSpPr>
          <p:nvPr>
            <p:ph type="sldNum" sz="quarter" idx="12"/>
          </p:nvPr>
        </p:nvSpPr>
        <p:spPr/>
        <p:txBody>
          <a:bodyPr/>
          <a:lstStyle/>
          <a:p>
            <a:fld id="{5AC41370-7ADD-49A1-A45B-47BA2735EE84}" type="slidenum">
              <a:rPr lang="en-US" altLang="en-US" smtClean="0"/>
              <a:pPr/>
              <a:t>65</a:t>
            </a:fld>
            <a:endParaRPr lang="en-US" alt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re 1">
            <a:extLst>
              <a:ext uri="{FF2B5EF4-FFF2-40B4-BE49-F238E27FC236}">
                <a16:creationId xmlns:a16="http://schemas.microsoft.com/office/drawing/2014/main" id="{9CEE0FFB-74DA-7A19-CDD8-FA4290358F73}"/>
              </a:ext>
            </a:extLst>
          </p:cNvPr>
          <p:cNvSpPr>
            <a:spLocks noGrp="1" noChangeArrowheads="1"/>
          </p:cNvSpPr>
          <p:nvPr>
            <p:ph type="title"/>
          </p:nvPr>
        </p:nvSpPr>
        <p:spPr/>
        <p:txBody>
          <a:bodyPr/>
          <a:lstStyle/>
          <a:p>
            <a:r>
              <a:rPr lang="fr-FR" altLang="en-US" sz="3200"/>
              <a:t>Homework</a:t>
            </a:r>
          </a:p>
        </p:txBody>
      </p:sp>
      <p:sp>
        <p:nvSpPr>
          <p:cNvPr id="3" name="Espace réservé du contenu 2">
            <a:extLst>
              <a:ext uri="{FF2B5EF4-FFF2-40B4-BE49-F238E27FC236}">
                <a16:creationId xmlns:a16="http://schemas.microsoft.com/office/drawing/2014/main" id="{2A0A026A-C3F5-B225-5FF7-1C64001581E8}"/>
              </a:ext>
            </a:extLst>
          </p:cNvPr>
          <p:cNvSpPr>
            <a:spLocks noGrp="1"/>
          </p:cNvSpPr>
          <p:nvPr>
            <p:ph idx="1"/>
          </p:nvPr>
        </p:nvSpPr>
        <p:spPr>
          <a:xfrm>
            <a:off x="457200" y="1676400"/>
            <a:ext cx="8458200" cy="4191000"/>
          </a:xfrm>
        </p:spPr>
        <p:txBody>
          <a:bodyPr/>
          <a:lstStyle/>
          <a:p>
            <a:pPr marL="0" indent="0">
              <a:buFontTx/>
              <a:buNone/>
              <a:defRPr/>
            </a:pPr>
            <a:r>
              <a:rPr lang="fr-FR" sz="2000" dirty="0"/>
              <a:t>Setup </a:t>
            </a:r>
            <a:r>
              <a:rPr lang="fr-FR" sz="2000" dirty="0" err="1"/>
              <a:t>Metamask</a:t>
            </a:r>
            <a:r>
              <a:rPr lang="fr-FR" sz="2000" dirty="0"/>
              <a:t> and </a:t>
            </a:r>
            <a:r>
              <a:rPr lang="fr-FR" sz="2000" dirty="0" err="1"/>
              <a:t>send</a:t>
            </a:r>
            <a:r>
              <a:rPr lang="fr-FR" sz="2000" dirty="0"/>
              <a:t> me </a:t>
            </a:r>
            <a:r>
              <a:rPr lang="fr-FR" sz="2000" dirty="0" err="1"/>
              <a:t>some</a:t>
            </a:r>
            <a:r>
              <a:rPr lang="fr-FR" sz="2000" dirty="0"/>
              <a:t> </a:t>
            </a:r>
            <a:r>
              <a:rPr lang="fr-FR" sz="2000" dirty="0" err="1"/>
              <a:t>ethers</a:t>
            </a:r>
            <a:r>
              <a:rPr lang="fr-FR" sz="2000" dirty="0"/>
              <a:t> at the </a:t>
            </a:r>
            <a:r>
              <a:rPr lang="fr-FR" sz="2000" dirty="0" err="1"/>
              <a:t>address</a:t>
            </a:r>
            <a:r>
              <a:rPr lang="fr-FR" sz="2000" dirty="0"/>
              <a:t> </a:t>
            </a:r>
            <a:r>
              <a:rPr lang="fr-FR" sz="2000" dirty="0" err="1"/>
              <a:t>below</a:t>
            </a:r>
            <a:endParaRPr lang="fr-FR" sz="2000" dirty="0"/>
          </a:p>
          <a:p>
            <a:pPr marL="0" indent="0">
              <a:buFontTx/>
              <a:buNone/>
              <a:defRPr/>
            </a:pPr>
            <a:endParaRPr lang="fr-FR" sz="2000" dirty="0"/>
          </a:p>
          <a:p>
            <a:pPr marL="0" indent="0">
              <a:buFontTx/>
              <a:buNone/>
              <a:defRPr/>
            </a:pPr>
            <a:endParaRPr lang="fr-FR" sz="2000" dirty="0"/>
          </a:p>
          <a:p>
            <a:pPr marL="457200" indent="-457200">
              <a:buFont typeface="+mj-lt"/>
              <a:buAutoNum type="arabicPeriod"/>
              <a:defRPr/>
            </a:pPr>
            <a:endParaRPr lang="fr-FR" sz="2000" dirty="0"/>
          </a:p>
          <a:p>
            <a:pPr marL="0" indent="0">
              <a:buFontTx/>
              <a:buNone/>
              <a:defRPr/>
            </a:pPr>
            <a:endParaRPr lang="fr-FR" sz="2000" dirty="0"/>
          </a:p>
          <a:p>
            <a:pPr>
              <a:defRPr/>
            </a:pPr>
            <a:endParaRPr lang="fr-FR" sz="2000" dirty="0"/>
          </a:p>
          <a:p>
            <a:pPr>
              <a:defRPr/>
            </a:pPr>
            <a:endParaRPr lang="fr-FR" sz="1800" dirty="0"/>
          </a:p>
          <a:p>
            <a:pPr lvl="1">
              <a:defRPr/>
            </a:pPr>
            <a:endParaRPr lang="fr-FR" sz="1800" dirty="0"/>
          </a:p>
          <a:p>
            <a:pPr marL="457200" lvl="1" indent="0">
              <a:buFontTx/>
              <a:buNone/>
              <a:defRPr/>
            </a:pPr>
            <a:endParaRPr lang="fr-FR" sz="1800" dirty="0"/>
          </a:p>
        </p:txBody>
      </p:sp>
      <p:sp>
        <p:nvSpPr>
          <p:cNvPr id="84995" name="ZoneTexte 3">
            <a:extLst>
              <a:ext uri="{FF2B5EF4-FFF2-40B4-BE49-F238E27FC236}">
                <a16:creationId xmlns:a16="http://schemas.microsoft.com/office/drawing/2014/main" id="{E60DB610-3B2C-2194-97C9-D97F5D0BDDFC}"/>
              </a:ext>
            </a:extLst>
          </p:cNvPr>
          <p:cNvSpPr txBox="1">
            <a:spLocks noChangeArrowheads="1"/>
          </p:cNvSpPr>
          <p:nvPr/>
        </p:nvSpPr>
        <p:spPr bwMode="auto">
          <a:xfrm>
            <a:off x="423863" y="2362200"/>
            <a:ext cx="855394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nb-NO" altLang="en-US" sz="2800" dirty="0"/>
              <a:t>0xa1E14e02109b82640732a0bbe61b912dc7d06BfF</a:t>
            </a:r>
            <a:endParaRPr lang="fr-FR" altLang="en-US" sz="2800" dirty="0"/>
          </a:p>
        </p:txBody>
      </p:sp>
      <p:sp>
        <p:nvSpPr>
          <p:cNvPr id="2" name="Slide Number Placeholder 1">
            <a:extLst>
              <a:ext uri="{FF2B5EF4-FFF2-40B4-BE49-F238E27FC236}">
                <a16:creationId xmlns:a16="http://schemas.microsoft.com/office/drawing/2014/main" id="{4422C052-F112-4C81-DD39-835EA58E2DA2}"/>
              </a:ext>
            </a:extLst>
          </p:cNvPr>
          <p:cNvSpPr>
            <a:spLocks noGrp="1"/>
          </p:cNvSpPr>
          <p:nvPr>
            <p:ph type="sldNum" sz="quarter" idx="12"/>
          </p:nvPr>
        </p:nvSpPr>
        <p:spPr/>
        <p:txBody>
          <a:bodyPr/>
          <a:lstStyle/>
          <a:p>
            <a:fld id="{5AC41370-7ADD-49A1-A45B-47BA2735EE84}" type="slidenum">
              <a:rPr lang="en-US" altLang="en-US" smtClean="0"/>
              <a:pPr/>
              <a:t>66</a:t>
            </a:fld>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7" name="Image 3" descr="Screenshot 2019-10-21 at 6.41.59 PM.pdf">
            <a:extLst>
              <a:ext uri="{FF2B5EF4-FFF2-40B4-BE49-F238E27FC236}">
                <a16:creationId xmlns:a16="http://schemas.microsoft.com/office/drawing/2014/main" id="{7780AE71-DB9D-491B-693E-21718531F84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989013"/>
            <a:ext cx="91440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66871034-E33C-89AB-C0F3-F101058DD1BE}"/>
              </a:ext>
            </a:extLst>
          </p:cNvPr>
          <p:cNvSpPr>
            <a:spLocks noGrp="1"/>
          </p:cNvSpPr>
          <p:nvPr>
            <p:ph type="sldNum" sz="quarter" idx="12"/>
          </p:nvPr>
        </p:nvSpPr>
        <p:spPr/>
        <p:txBody>
          <a:bodyPr/>
          <a:lstStyle/>
          <a:p>
            <a:fld id="{5AC41370-7ADD-49A1-A45B-47BA2735EE84}" type="slidenum">
              <a:rPr lang="en-US" altLang="en-US" smtClean="0"/>
              <a:pPr/>
              <a:t>7</a:t>
            </a:fld>
            <a:endParaRPr lang="en-US"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re 1">
            <a:extLst>
              <a:ext uri="{FF2B5EF4-FFF2-40B4-BE49-F238E27FC236}">
                <a16:creationId xmlns:a16="http://schemas.microsoft.com/office/drawing/2014/main" id="{8BFCD7E5-F59D-2BD7-364E-51CAFD16DB5D}"/>
              </a:ext>
            </a:extLst>
          </p:cNvPr>
          <p:cNvSpPr>
            <a:spLocks noGrp="1" noChangeArrowheads="1"/>
          </p:cNvSpPr>
          <p:nvPr>
            <p:ph type="title"/>
          </p:nvPr>
        </p:nvSpPr>
        <p:spPr/>
        <p:txBody>
          <a:bodyPr/>
          <a:lstStyle/>
          <a:p>
            <a:r>
              <a:rPr lang="fr-FR" altLang="en-US" sz="3200"/>
              <a:t>Ethereum: A General-Purpose Blockchain </a:t>
            </a:r>
          </a:p>
        </p:txBody>
      </p:sp>
      <p:sp>
        <p:nvSpPr>
          <p:cNvPr id="25602" name="Espace réservé du contenu 2">
            <a:extLst>
              <a:ext uri="{FF2B5EF4-FFF2-40B4-BE49-F238E27FC236}">
                <a16:creationId xmlns:a16="http://schemas.microsoft.com/office/drawing/2014/main" id="{26F1F181-06F3-7B39-C8D3-CC2DDF4AC0A5}"/>
              </a:ext>
            </a:extLst>
          </p:cNvPr>
          <p:cNvSpPr>
            <a:spLocks noGrp="1" noChangeArrowheads="1"/>
          </p:cNvSpPr>
          <p:nvPr>
            <p:ph idx="1"/>
          </p:nvPr>
        </p:nvSpPr>
        <p:spPr/>
        <p:txBody>
          <a:bodyPr/>
          <a:lstStyle/>
          <a:p>
            <a:r>
              <a:rPr lang="fr-FR" altLang="en-US" sz="2400"/>
              <a:t>Ethereum is also a distributed state machine. </a:t>
            </a:r>
          </a:p>
          <a:p>
            <a:endParaRPr lang="fr-FR" altLang="en-US" sz="2400"/>
          </a:p>
          <a:p>
            <a:r>
              <a:rPr lang="fr-FR" altLang="en-US" sz="2400"/>
              <a:t>Instead of tracking only the state of currency ownership, Ethereum tracks the state transitions of a general-purpose data store, </a:t>
            </a:r>
          </a:p>
          <a:p>
            <a:pPr lvl="1"/>
            <a:r>
              <a:rPr lang="fr-FR" altLang="en-US" sz="2000"/>
              <a:t>a store that can hold any data expressible as a </a:t>
            </a:r>
            <a:r>
              <a:rPr lang="fr-FR" altLang="en-US" sz="2000" i="1"/>
              <a:t>key–value tuple</a:t>
            </a:r>
            <a:r>
              <a:rPr lang="fr-FR" altLang="en-US" sz="2000"/>
              <a:t>. </a:t>
            </a:r>
          </a:p>
          <a:p>
            <a:pPr lvl="1"/>
            <a:r>
              <a:rPr lang="fr-FR" altLang="en-US" sz="2000"/>
              <a:t>A key–value data store holds arbitrary values, each referenced by some key; for example, the value </a:t>
            </a:r>
            <a:r>
              <a:rPr lang="fr-FR" altLang="fr-FR" sz="2000"/>
              <a:t>“</a:t>
            </a:r>
            <a:r>
              <a:rPr lang="fr-FR" altLang="ja-JP" sz="2000"/>
              <a:t>Mastering Ethereum</a:t>
            </a:r>
            <a:r>
              <a:rPr lang="fr-FR" altLang="fr-FR" sz="2000"/>
              <a:t>”</a:t>
            </a:r>
            <a:r>
              <a:rPr lang="fr-FR" altLang="ja-JP" sz="2000"/>
              <a:t> referenced by the key </a:t>
            </a:r>
            <a:r>
              <a:rPr lang="fr-FR" altLang="fr-FR" sz="2000"/>
              <a:t>“</a:t>
            </a:r>
            <a:r>
              <a:rPr lang="fr-FR" altLang="ja-JP" sz="2000"/>
              <a:t>Book Title</a:t>
            </a:r>
            <a:r>
              <a:rPr lang="fr-FR" altLang="fr-FR" sz="2000"/>
              <a:t>”</a:t>
            </a:r>
            <a:r>
              <a:rPr lang="fr-FR" altLang="ja-JP" sz="2000"/>
              <a:t>. </a:t>
            </a:r>
          </a:p>
          <a:p>
            <a:pPr lvl="1">
              <a:buFontTx/>
              <a:buNone/>
            </a:pPr>
            <a:endParaRPr lang="fr-FR" altLang="en-US" sz="2000"/>
          </a:p>
          <a:p>
            <a:endParaRPr lang="fr-FR" altLang="en-US" sz="2400"/>
          </a:p>
        </p:txBody>
      </p:sp>
      <p:sp>
        <p:nvSpPr>
          <p:cNvPr id="2" name="Slide Number Placeholder 1">
            <a:extLst>
              <a:ext uri="{FF2B5EF4-FFF2-40B4-BE49-F238E27FC236}">
                <a16:creationId xmlns:a16="http://schemas.microsoft.com/office/drawing/2014/main" id="{33D5D825-863B-E70C-567B-2AF0745C99DF}"/>
              </a:ext>
            </a:extLst>
          </p:cNvPr>
          <p:cNvSpPr>
            <a:spLocks noGrp="1"/>
          </p:cNvSpPr>
          <p:nvPr>
            <p:ph type="sldNum" sz="quarter" idx="12"/>
          </p:nvPr>
        </p:nvSpPr>
        <p:spPr/>
        <p:txBody>
          <a:bodyPr/>
          <a:lstStyle/>
          <a:p>
            <a:fld id="{5AC41370-7ADD-49A1-A45B-47BA2735EE84}" type="slidenum">
              <a:rPr lang="en-US" altLang="en-US" smtClean="0"/>
              <a:pPr/>
              <a:t>8</a:t>
            </a:fld>
            <a:endParaRPr lang="en-US"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Espace réservé du contenu 2">
            <a:extLst>
              <a:ext uri="{FF2B5EF4-FFF2-40B4-BE49-F238E27FC236}">
                <a16:creationId xmlns:a16="http://schemas.microsoft.com/office/drawing/2014/main" id="{616BA824-92CC-70C0-0873-F6E87FA9661D}"/>
              </a:ext>
            </a:extLst>
          </p:cNvPr>
          <p:cNvSpPr>
            <a:spLocks noGrp="1" noChangeArrowheads="1"/>
          </p:cNvSpPr>
          <p:nvPr>
            <p:ph idx="1"/>
          </p:nvPr>
        </p:nvSpPr>
        <p:spPr/>
        <p:txBody>
          <a:bodyPr/>
          <a:lstStyle/>
          <a:p>
            <a:endParaRPr lang="fr-FR" altLang="en-US" sz="2000"/>
          </a:p>
          <a:p>
            <a:r>
              <a:rPr lang="fr-FR" altLang="en-US" sz="2000"/>
              <a:t>A turing complete language for writing smart contracts</a:t>
            </a:r>
          </a:p>
          <a:p>
            <a:r>
              <a:rPr lang="fr-FR" altLang="en-US" sz="2000"/>
              <a:t>An execution environment (EVM) for executing the contracts.  </a:t>
            </a:r>
          </a:p>
        </p:txBody>
      </p:sp>
      <p:sp>
        <p:nvSpPr>
          <p:cNvPr id="26626" name="Titre 1">
            <a:extLst>
              <a:ext uri="{FF2B5EF4-FFF2-40B4-BE49-F238E27FC236}">
                <a16:creationId xmlns:a16="http://schemas.microsoft.com/office/drawing/2014/main" id="{2AFC0906-5BDC-C4AA-B6AE-92ABD30277E9}"/>
              </a:ext>
            </a:extLst>
          </p:cNvPr>
          <p:cNvSpPr>
            <a:spLocks noGrp="1" noChangeArrowheads="1"/>
          </p:cNvSpPr>
          <p:nvPr>
            <p:ph type="title"/>
          </p:nvPr>
        </p:nvSpPr>
        <p:spPr>
          <a:xfrm>
            <a:off x="304800" y="914400"/>
            <a:ext cx="8839200" cy="685800"/>
          </a:xfrm>
        </p:spPr>
        <p:txBody>
          <a:bodyPr/>
          <a:lstStyle/>
          <a:p>
            <a:r>
              <a:rPr lang="fr-FR" altLang="en-US"/>
              <a:t>Compared to Bitcoin </a:t>
            </a:r>
          </a:p>
        </p:txBody>
      </p:sp>
      <p:sp>
        <p:nvSpPr>
          <p:cNvPr id="2" name="Slide Number Placeholder 1">
            <a:extLst>
              <a:ext uri="{FF2B5EF4-FFF2-40B4-BE49-F238E27FC236}">
                <a16:creationId xmlns:a16="http://schemas.microsoft.com/office/drawing/2014/main" id="{B34D601C-DFE9-2613-EEE1-12EE90D3F337}"/>
              </a:ext>
            </a:extLst>
          </p:cNvPr>
          <p:cNvSpPr>
            <a:spLocks noGrp="1"/>
          </p:cNvSpPr>
          <p:nvPr>
            <p:ph type="sldNum" sz="quarter" idx="12"/>
          </p:nvPr>
        </p:nvSpPr>
        <p:spPr/>
        <p:txBody>
          <a:bodyPr/>
          <a:lstStyle/>
          <a:p>
            <a:fld id="{5AC41370-7ADD-49A1-A45B-47BA2735EE84}" type="slidenum">
              <a:rPr lang="en-US" altLang="en-US" smtClean="0"/>
              <a:pPr/>
              <a:t>9</a:t>
            </a:fld>
            <a:endParaRPr lang="en-US" altLang="en-US"/>
          </a:p>
        </p:txBody>
      </p:sp>
    </p:spTree>
  </p:cSld>
  <p:clrMapOvr>
    <a:masterClrMapping/>
  </p:clrMapOvr>
</p:sld>
</file>

<file path=ppt/theme/theme1.xml><?xml version="1.0" encoding="utf-8"?>
<a:theme xmlns:a="http://schemas.openxmlformats.org/drawingml/2006/main" name="Lecture6 (Number System)">
  <a:themeElements>
    <a:clrScheme name="Lecture6 (Number System)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ecture6 (Number System)">
      <a:majorFont>
        <a:latin typeface="Trebuchet MS"/>
        <a:ea typeface="ＭＳ Ｐゴシック"/>
        <a:cs typeface=""/>
      </a:majorFont>
      <a:minorFont>
        <a:latin typeface="Arial"/>
        <a:ea typeface="ＭＳ Ｐゴシック"/>
        <a:cs typeface=""/>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Lecture6 (Number System)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Lecture6 (Number System)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Lecture6 (Number System)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Lecture6 (Number System)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Lecture6 (Number System)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Lecture6 (Number System)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Lecture6 (Number System)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Lecture6 (Number System)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Lecture6 (Number System)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Lecture6 (Number System)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Lecture6 (Number System)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Lecture6 (Number System)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32439</TotalTime>
  <Words>2672</Words>
  <Application>Microsoft Office PowerPoint</Application>
  <PresentationFormat>On-screen Show (4:3)</PresentationFormat>
  <Paragraphs>332</Paragraphs>
  <Slides>66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66</vt:i4>
      </vt:variant>
    </vt:vector>
  </HeadingPairs>
  <TitlesOfParts>
    <vt:vector size="71" baseType="lpstr">
      <vt:lpstr>Arial</vt:lpstr>
      <vt:lpstr>Gill Sans MT</vt:lpstr>
      <vt:lpstr>Monaco</vt:lpstr>
      <vt:lpstr>Trebuchet MS</vt:lpstr>
      <vt:lpstr>Lecture6 (Number System)</vt:lpstr>
      <vt:lpstr>Lecture 13  A simple Smart Contract</vt:lpstr>
      <vt:lpstr>What is a State Machine? </vt:lpstr>
      <vt:lpstr>What is Blockchain?</vt:lpstr>
      <vt:lpstr>What is Blockchain?</vt:lpstr>
      <vt:lpstr>What about bitcoin’s blockchain?</vt:lpstr>
      <vt:lpstr>How this can be generalized? </vt:lpstr>
      <vt:lpstr>PowerPoint Presentation</vt:lpstr>
      <vt:lpstr>Ethereum: A General-Purpose Blockchain </vt:lpstr>
      <vt:lpstr>Compared to Bitcoin </vt:lpstr>
      <vt:lpstr>Hands-on Introduction to Ethereum</vt:lpstr>
      <vt:lpstr>Ether Currency Units </vt:lpstr>
      <vt:lpstr>Ether Currency Units </vt:lpstr>
      <vt:lpstr>Ethereum Wallet</vt:lpstr>
      <vt:lpstr>MetaMask </vt:lpstr>
      <vt:lpstr>Getting Started with MetaMask </vt:lpstr>
      <vt:lpstr>PowerPoint Presentation</vt:lpstr>
      <vt:lpstr>PowerPoint Presentation</vt:lpstr>
      <vt:lpstr>PowerPoint Presentation</vt:lpstr>
      <vt:lpstr>Here is mine ...</vt:lpstr>
      <vt:lpstr>PowerPoint Presentation</vt:lpstr>
      <vt:lpstr>PowerPoint Presentation</vt:lpstr>
      <vt:lpstr>PowerPoint Presentation</vt:lpstr>
      <vt:lpstr>PowerPoint Presentation</vt:lpstr>
      <vt:lpstr>Switching Networks </vt:lpstr>
      <vt:lpstr>Switching Networks </vt:lpstr>
      <vt:lpstr>Getting Some Test Ether </vt:lpstr>
      <vt:lpstr>Getting Some Test Ether </vt:lpstr>
      <vt:lpstr>Getting Some Test Ether </vt:lpstr>
      <vt:lpstr>Getting Some Test Ether </vt:lpstr>
      <vt:lpstr>Some more Ethers ...</vt:lpstr>
      <vt:lpstr>Some more Ethers ...</vt:lpstr>
      <vt:lpstr>Time for donations ...</vt:lpstr>
      <vt:lpstr>Time for donations ...</vt:lpstr>
      <vt:lpstr>Transaction History of an Address </vt:lpstr>
      <vt:lpstr>Transaction History of an Address </vt:lpstr>
      <vt:lpstr>Introducing the World Computer </vt:lpstr>
      <vt:lpstr>Introducing the World Computer </vt:lpstr>
      <vt:lpstr>Accounts in Ethereum</vt:lpstr>
      <vt:lpstr>EOAs and Contracts </vt:lpstr>
      <vt:lpstr>Contracts </vt:lpstr>
      <vt:lpstr>Contracts </vt:lpstr>
      <vt:lpstr>PowerPoint Presentation</vt:lpstr>
      <vt:lpstr>A Simple Contract: A Test Ether Faucet </vt:lpstr>
      <vt:lpstr>A Simple Contract: A Test Ether Faucet </vt:lpstr>
      <vt:lpstr>A Simple Contract: A Test Ether Faucet </vt:lpstr>
      <vt:lpstr>PowerPoint Presentation</vt:lpstr>
      <vt:lpstr>A Simple Contract: A Test Ether Faucet </vt:lpstr>
      <vt:lpstr>A Simple Contract: A Test Ether Faucet </vt:lpstr>
      <vt:lpstr>Creating the Contract on the Blockchain </vt:lpstr>
      <vt:lpstr>Creating the Contract on the Blockchain </vt:lpstr>
      <vt:lpstr>Creating the Contract on the Blockchain </vt:lpstr>
      <vt:lpstr>Creating the Contract on the Blockchain </vt:lpstr>
      <vt:lpstr>Interacting with the Contract </vt:lpstr>
      <vt:lpstr>Interacting with the Contract </vt:lpstr>
      <vt:lpstr>Funding the Contract </vt:lpstr>
      <vt:lpstr>Funding the Contract </vt:lpstr>
      <vt:lpstr>Funding the Contract </vt:lpstr>
      <vt:lpstr>Funding the Contract </vt:lpstr>
      <vt:lpstr>Withdrawing from Our Contract </vt:lpstr>
      <vt:lpstr>Withdrawing from Our Contract </vt:lpstr>
      <vt:lpstr>msg.sender.transfer(withdraw_amount);  </vt:lpstr>
      <vt:lpstr>msg.sender.transfer(withdraw_amount);  </vt:lpstr>
      <vt:lpstr>Improved Faucet Contract</vt:lpstr>
      <vt:lpstr>How to update our contract deployed on the chain?</vt:lpstr>
      <vt:lpstr>Do not distribute ...</vt:lpstr>
      <vt:lpstr>Homework</vt:lpstr>
    </vt:vector>
  </TitlesOfParts>
  <Manager/>
  <Company>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Ehtesham Zahoor</dc:creator>
  <cp:keywords/>
  <dc:description/>
  <cp:lastModifiedBy>Asif Muhammad</cp:lastModifiedBy>
  <cp:revision>962</cp:revision>
  <dcterms:created xsi:type="dcterms:W3CDTF">2006-05-16T22:38:36Z</dcterms:created>
  <dcterms:modified xsi:type="dcterms:W3CDTF">2023-10-31T04:35:43Z</dcterms:modified>
  <cp:category/>
</cp:coreProperties>
</file>

<file path=docProps/thumbnail.jpeg>
</file>